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60" r:id="rId9"/>
    <p:sldId id="271" r:id="rId10"/>
    <p:sldId id="272" r:id="rId11"/>
    <p:sldId id="273" r:id="rId12"/>
    <p:sldId id="264" r:id="rId13"/>
    <p:sldId id="265" r:id="rId14"/>
    <p:sldId id="266" r:id="rId15"/>
    <p:sldId id="274" r:id="rId16"/>
    <p:sldId id="275" r:id="rId17"/>
    <p:sldId id="276" r:id="rId18"/>
    <p:sldId id="268" r:id="rId19"/>
    <p:sldId id="269" r:id="rId20"/>
    <p:sldId id="270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9D698-A16D-44BA-A314-4C25C905FF2C}" v="1760" dt="2025-01-30T13:46:51.137"/>
    <p1510:client id="{58ACA8CB-2AEE-4E28-B8D0-E5AD8479A2D0}" v="120" dt="2025-01-30T13:59:50.408"/>
    <p1510:client id="{65E88BC1-D5B0-4B54-9640-20391720653E}" v="175" dt="2025-01-30T13:58:42.451"/>
    <p1510:client id="{7DD554FC-DB8B-1E16-FB58-EE08F4109C75}" v="8" dt="2025-01-29T19:18:45.081"/>
    <p1510:client id="{9B362AC9-22C1-5F0E-039B-527F06E3D698}" v="137" dt="2025-01-30T09:23:09.979"/>
    <p1510:client id="{BA157D79-BD13-79B3-5922-4BA949A8FC12}" v="99" dt="2025-01-30T13:58:26.786"/>
    <p1510:client id="{BDB2499A-828E-B709-BD59-4514D0B8D755}" v="1" dt="2025-01-29T16:42:16.367"/>
    <p1510:client id="{C1BFDF11-1B8C-7C1B-1C67-5063D242890A}" v="253" dt="2025-01-30T10:05:04.980"/>
    <p1510:client id="{D3704BE7-5C6A-F938-D224-0AFACA92EF3D}" v="2" dt="2025-01-30T13:22:32.140"/>
    <p1510:client id="{DE63C924-BA3C-DD43-FA63-C1F236596D4E}" v="1" dt="2025-01-30T13:27:56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8B99C-DAA7-4E57-B860-7DB0C5FFADB9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537889-8387-4E28-9B53-A1717D72FDD3}">
      <dgm:prSet phldrT="[Text]" custT="1"/>
      <dgm:spPr>
        <a:solidFill>
          <a:schemeClr val="bg2"/>
        </a:solidFill>
      </dgm:spPr>
      <dgm:t>
        <a:bodyPr/>
        <a:lstStyle/>
        <a:p>
          <a:pPr algn="ctr"/>
          <a:endParaRPr lang="en-US" sz="1400">
            <a:solidFill>
              <a:schemeClr val="tx1"/>
            </a:solidFill>
          </a:endParaRPr>
        </a:p>
        <a:p>
          <a:pPr algn="ctr"/>
          <a:r>
            <a:rPr lang="en-US" sz="1400">
              <a:solidFill>
                <a:schemeClr val="tx1"/>
              </a:solidFill>
            </a:rPr>
            <a:t>Train Data ≠ Test Data (Background &amp; Image Capture Differences) </a:t>
          </a:r>
          <a:r>
            <a:rPr lang="en-US" sz="1400">
              <a:solidFill>
                <a:schemeClr val="tx1"/>
              </a:solidFill>
              <a:sym typeface="Wingdings" panose="05000000000000000000" pitchFamily="2" charset="2"/>
            </a:rPr>
            <a:t></a:t>
          </a:r>
        </a:p>
        <a:p>
          <a:pPr algn="ctr"/>
          <a:r>
            <a:rPr lang="en-US" sz="1400">
              <a:solidFill>
                <a:schemeClr val="tx1"/>
              </a:solidFill>
              <a:sym typeface="Wingdings" panose="05000000000000000000" pitchFamily="2" charset="2"/>
            </a:rPr>
            <a:t> </a:t>
          </a:r>
          <a:r>
            <a:rPr lang="en-US" sz="1400" b="1">
              <a:solidFill>
                <a:schemeClr val="tx1"/>
              </a:solidFill>
              <a:sym typeface="Wingdings" panose="05000000000000000000" pitchFamily="2" charset="2"/>
            </a:rPr>
            <a:t>Preprocessing steps applied</a:t>
          </a:r>
          <a:endParaRPr lang="en-US" sz="1400" b="1">
            <a:solidFill>
              <a:schemeClr val="tx1"/>
            </a:solidFill>
          </a:endParaRPr>
        </a:p>
        <a:p>
          <a:pPr algn="ctr"/>
          <a:r>
            <a:rPr lang="en-US" sz="1200"/>
            <a:t> </a:t>
          </a:r>
        </a:p>
      </dgm:t>
    </dgm:pt>
    <dgm:pt modelId="{C5A46F86-1222-4C18-924B-3454D871BD7D}" type="parTrans" cxnId="{0AAFD266-D379-42CC-A47B-B0C07B9654E7}">
      <dgm:prSet/>
      <dgm:spPr/>
      <dgm:t>
        <a:bodyPr/>
        <a:lstStyle/>
        <a:p>
          <a:endParaRPr lang="en-US"/>
        </a:p>
      </dgm:t>
    </dgm:pt>
    <dgm:pt modelId="{1573A6B5-54F0-48D6-A6D4-F5008F958971}" type="sibTrans" cxnId="{0AAFD266-D379-42CC-A47B-B0C07B9654E7}">
      <dgm:prSet/>
      <dgm:spPr/>
      <dgm:t>
        <a:bodyPr/>
        <a:lstStyle/>
        <a:p>
          <a:endParaRPr lang="en-US"/>
        </a:p>
      </dgm:t>
    </dgm:pt>
    <dgm:pt modelId="{92D9F7F8-DB56-4C36-B559-BC405C8D532F}">
      <dgm:prSet phldrT="[Text]" custT="1"/>
      <dgm:spPr>
        <a:noFill/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1400" b="1"/>
            <a:t> Background Removal                        </a:t>
          </a:r>
          <a:r>
            <a:rPr lang="en-US" sz="1400"/>
            <a:t>– to standardize image conditions</a:t>
          </a:r>
        </a:p>
      </dgm:t>
    </dgm:pt>
    <dgm:pt modelId="{860DA281-97F5-4DF6-92DE-EA21B05B14F5}" type="parTrans" cxnId="{993C2020-18CA-406B-9D6E-73F69EEE2604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endParaRPr lang="en-US"/>
        </a:p>
      </dgm:t>
    </dgm:pt>
    <dgm:pt modelId="{0E86EC2F-1BD0-4BA7-B182-6E1A94D1D970}" type="sibTrans" cxnId="{993C2020-18CA-406B-9D6E-73F69EEE2604}">
      <dgm:prSet/>
      <dgm:spPr/>
      <dgm:t>
        <a:bodyPr/>
        <a:lstStyle/>
        <a:p>
          <a:endParaRPr lang="en-US"/>
        </a:p>
      </dgm:t>
    </dgm:pt>
    <dgm:pt modelId="{8846F6F1-1EE5-4F46-A96A-EF1F6DE37C4D}">
      <dgm:prSet phldrT="[Text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rtl="0"/>
          <a:r>
            <a:rPr lang="en-US" sz="1400" b="1">
              <a:latin typeface="Aptos Display" panose="020F0302020204030204"/>
            </a:rPr>
            <a:t>Color</a:t>
          </a:r>
          <a:r>
            <a:rPr lang="en-US" sz="1400" b="1"/>
            <a:t> </a:t>
          </a:r>
          <a:r>
            <a:rPr lang="en-US" sz="1400" b="1">
              <a:latin typeface="Aptos Display" panose="020F0302020204030204"/>
            </a:rPr>
            <a:t>Retrieval</a:t>
          </a:r>
          <a:r>
            <a:rPr lang="en-US" sz="1400" b="1"/>
            <a:t>   </a:t>
          </a:r>
          <a:r>
            <a:rPr lang="en-US" sz="1400" b="1">
              <a:latin typeface="Aptos Display" panose="020F0302020204030204"/>
            </a:rPr>
            <a:t>            </a:t>
          </a:r>
          <a:r>
            <a:rPr lang="en-US" sz="1400" b="0"/>
            <a:t>(</a:t>
          </a:r>
          <a:r>
            <a:rPr lang="en-US" sz="1400" b="0">
              <a:latin typeface="Aptos Display" panose="020F0302020204030204"/>
            </a:rPr>
            <a:t>For Bags</a:t>
          </a:r>
          <a:r>
            <a:rPr lang="en-US" sz="1400" b="0"/>
            <a:t> / Shoes / Clothes)</a:t>
          </a:r>
        </a:p>
      </dgm:t>
    </dgm:pt>
    <dgm:pt modelId="{74E9CB86-4C48-4097-93CE-22464A5901E6}" type="parTrans" cxnId="{B4FCFC19-F736-4F19-964C-EBCB42FA30D7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endParaRPr lang="en-US"/>
        </a:p>
      </dgm:t>
    </dgm:pt>
    <dgm:pt modelId="{9B03A5C1-AB0E-4E42-91B6-7728551E0B70}" type="sibTrans" cxnId="{B4FCFC19-F736-4F19-964C-EBCB42FA30D7}">
      <dgm:prSet/>
      <dgm:spPr/>
      <dgm:t>
        <a:bodyPr/>
        <a:lstStyle/>
        <a:p>
          <a:endParaRPr lang="en-US"/>
        </a:p>
      </dgm:t>
    </dgm:pt>
    <dgm:pt modelId="{58754E17-8DB5-42D5-9EEF-750E7DB26029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200"/>
            <a:t> </a:t>
          </a:r>
          <a:r>
            <a:rPr lang="en-US" sz="1400">
              <a:solidFill>
                <a:schemeClr val="tx1"/>
              </a:solidFill>
            </a:rPr>
            <a:t>1 Image per Class → </a:t>
          </a:r>
        </a:p>
        <a:p>
          <a:r>
            <a:rPr lang="en-US" sz="1400" b="1">
              <a:solidFill>
                <a:schemeClr val="tx1"/>
              </a:solidFill>
            </a:rPr>
            <a:t>Leads to the use of:</a:t>
          </a:r>
        </a:p>
      </dgm:t>
    </dgm:pt>
    <dgm:pt modelId="{44A3B2F9-6EC1-490B-97DC-86AD62BB8F40}" type="parTrans" cxnId="{7917DC4E-82DB-49B3-95D2-74EBF3DDF553}">
      <dgm:prSet/>
      <dgm:spPr/>
      <dgm:t>
        <a:bodyPr/>
        <a:lstStyle/>
        <a:p>
          <a:endParaRPr lang="en-US"/>
        </a:p>
      </dgm:t>
    </dgm:pt>
    <dgm:pt modelId="{605106B8-6213-4DE3-A67B-B5E6AACDC077}" type="sibTrans" cxnId="{7917DC4E-82DB-49B3-95D2-74EBF3DDF553}">
      <dgm:prSet/>
      <dgm:spPr/>
      <dgm:t>
        <a:bodyPr/>
        <a:lstStyle/>
        <a:p>
          <a:endParaRPr lang="en-US"/>
        </a:p>
      </dgm:t>
    </dgm:pt>
    <dgm:pt modelId="{C21934DC-9F35-4000-97B3-9EC2B362EC1D}">
      <dgm:prSet phldrT="[Text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1400" b="1"/>
            <a:t>CNN-based Models with contrastive learning</a:t>
          </a:r>
        </a:p>
        <a:p>
          <a:r>
            <a:rPr lang="en-US" sz="1400"/>
            <a:t>(e.g., ResNet variants) for feature extraction</a:t>
          </a:r>
        </a:p>
      </dgm:t>
    </dgm:pt>
    <dgm:pt modelId="{D56A7571-1DFF-4FD5-9A9C-19E1837C76F2}" type="parTrans" cxnId="{010FCA0B-50FE-40F1-A3B1-B144CCC25620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endParaRPr lang="en-US"/>
        </a:p>
      </dgm:t>
    </dgm:pt>
    <dgm:pt modelId="{65FCEEF3-933E-49DB-BF50-44503D036675}" type="sibTrans" cxnId="{010FCA0B-50FE-40F1-A3B1-B144CCC25620}">
      <dgm:prSet/>
      <dgm:spPr/>
      <dgm:t>
        <a:bodyPr/>
        <a:lstStyle/>
        <a:p>
          <a:endParaRPr lang="en-US"/>
        </a:p>
      </dgm:t>
    </dgm:pt>
    <dgm:pt modelId="{6E3210DF-79B2-4E46-898E-AD36C5CC6252}">
      <dgm:prSet phldrT="[Text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1400" b="1"/>
            <a:t>CLIP Models </a:t>
          </a:r>
        </a:p>
        <a:p>
          <a:r>
            <a:rPr lang="en-US" sz="1400"/>
            <a:t>for semantic representation of the data</a:t>
          </a:r>
        </a:p>
      </dgm:t>
    </dgm:pt>
    <dgm:pt modelId="{90ABD368-14E1-4DE7-88C9-B26BF97E682E}" type="parTrans" cxnId="{3256543A-4A1D-4481-9719-2D372E566D63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endParaRPr lang="en-US"/>
        </a:p>
      </dgm:t>
    </dgm:pt>
    <dgm:pt modelId="{015FF062-8FAC-4C38-9DB2-9AC6F826B185}" type="sibTrans" cxnId="{3256543A-4A1D-4481-9719-2D372E566D63}">
      <dgm:prSet/>
      <dgm:spPr/>
      <dgm:t>
        <a:bodyPr/>
        <a:lstStyle/>
        <a:p>
          <a:endParaRPr lang="en-US"/>
        </a:p>
      </dgm:t>
    </dgm:pt>
    <dgm:pt modelId="{E49479D2-5546-45D5-A87A-195DBC997666}">
      <dgm:prSet/>
      <dgm:spPr>
        <a:noFill/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endParaRPr lang="en-US"/>
        </a:p>
      </dgm:t>
    </dgm:pt>
    <dgm:pt modelId="{9D7F82EB-2DCC-4DAC-B143-764E0A7A43B6}" type="parTrans" cxnId="{9A9756A9-F121-4AEF-8158-C7EDECE0E8E8}">
      <dgm:prSet/>
      <dgm:spPr/>
      <dgm:t>
        <a:bodyPr/>
        <a:lstStyle/>
        <a:p>
          <a:endParaRPr lang="en-US"/>
        </a:p>
      </dgm:t>
    </dgm:pt>
    <dgm:pt modelId="{D2E92D49-22D7-48BD-A192-CDD0C5875185}" type="sibTrans" cxnId="{9A9756A9-F121-4AEF-8158-C7EDECE0E8E8}">
      <dgm:prSet/>
      <dgm:spPr/>
      <dgm:t>
        <a:bodyPr/>
        <a:lstStyle/>
        <a:p>
          <a:endParaRPr lang="en-US"/>
        </a:p>
      </dgm:t>
    </dgm:pt>
    <dgm:pt modelId="{D6CD0814-C31F-43C0-B185-D26C674D301D}" type="pres">
      <dgm:prSet presAssocID="{CAE8B99C-DAA7-4E57-B860-7DB0C5FFADB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2001C7C-F3BE-4486-AFD5-B76437EC052B}" type="pres">
      <dgm:prSet presAssocID="{7C537889-8387-4E28-9B53-A1717D72FDD3}" presName="root" presStyleCnt="0"/>
      <dgm:spPr/>
    </dgm:pt>
    <dgm:pt modelId="{FE9830C6-F2F6-4108-9B77-8DA2D2616CC8}" type="pres">
      <dgm:prSet presAssocID="{7C537889-8387-4E28-9B53-A1717D72FDD3}" presName="rootComposite" presStyleCnt="0"/>
      <dgm:spPr/>
    </dgm:pt>
    <dgm:pt modelId="{93180999-2548-46EE-A9E5-D8C566C8594D}" type="pres">
      <dgm:prSet presAssocID="{7C537889-8387-4E28-9B53-A1717D72FDD3}" presName="rootText" presStyleLbl="node1" presStyleIdx="0" presStyleCnt="3" custLinFactNeighborX="2883" custLinFactNeighborY="2626"/>
      <dgm:spPr/>
    </dgm:pt>
    <dgm:pt modelId="{24E6E50B-F6A3-4254-9FB8-22388B9A4570}" type="pres">
      <dgm:prSet presAssocID="{7C537889-8387-4E28-9B53-A1717D72FDD3}" presName="rootConnector" presStyleLbl="node1" presStyleIdx="0" presStyleCnt="3"/>
      <dgm:spPr/>
    </dgm:pt>
    <dgm:pt modelId="{1025440A-0CE1-40ED-B339-A8CE120F0178}" type="pres">
      <dgm:prSet presAssocID="{7C537889-8387-4E28-9B53-A1717D72FDD3}" presName="childShape" presStyleCnt="0"/>
      <dgm:spPr/>
    </dgm:pt>
    <dgm:pt modelId="{67A63231-4259-4D75-B25F-62A9CB668C57}" type="pres">
      <dgm:prSet presAssocID="{860DA281-97F5-4DF6-92DE-EA21B05B14F5}" presName="Name13" presStyleLbl="parChTrans1D2" presStyleIdx="0" presStyleCnt="4"/>
      <dgm:spPr/>
    </dgm:pt>
    <dgm:pt modelId="{9114CB3A-F9A1-4D62-9D6E-37CDAF25C547}" type="pres">
      <dgm:prSet presAssocID="{92D9F7F8-DB56-4C36-B559-BC405C8D532F}" presName="childText" presStyleLbl="bgAcc1" presStyleIdx="0" presStyleCnt="4">
        <dgm:presLayoutVars>
          <dgm:bulletEnabled val="1"/>
        </dgm:presLayoutVars>
      </dgm:prSet>
      <dgm:spPr/>
    </dgm:pt>
    <dgm:pt modelId="{493D5EE8-8F6B-4FBB-8DB2-990B2DC1251B}" type="pres">
      <dgm:prSet presAssocID="{74E9CB86-4C48-4097-93CE-22464A5901E6}" presName="Name13" presStyleLbl="parChTrans1D2" presStyleIdx="1" presStyleCnt="4"/>
      <dgm:spPr/>
    </dgm:pt>
    <dgm:pt modelId="{F70E46F8-B3E4-403C-8E71-6CF258791335}" type="pres">
      <dgm:prSet presAssocID="{8846F6F1-1EE5-4F46-A96A-EF1F6DE37C4D}" presName="childText" presStyleLbl="bgAcc1" presStyleIdx="1" presStyleCnt="4" custLinFactNeighborX="1171">
        <dgm:presLayoutVars>
          <dgm:bulletEnabled val="1"/>
        </dgm:presLayoutVars>
      </dgm:prSet>
      <dgm:spPr/>
    </dgm:pt>
    <dgm:pt modelId="{7E0AE01D-D7A0-4BC7-BA2F-5C669BB130FC}" type="pres">
      <dgm:prSet presAssocID="{E49479D2-5546-45D5-A87A-195DBC997666}" presName="root" presStyleCnt="0"/>
      <dgm:spPr/>
    </dgm:pt>
    <dgm:pt modelId="{C089E6EA-B645-43F4-8C9B-F50CF167A6FC}" type="pres">
      <dgm:prSet presAssocID="{E49479D2-5546-45D5-A87A-195DBC997666}" presName="rootComposite" presStyleCnt="0"/>
      <dgm:spPr/>
    </dgm:pt>
    <dgm:pt modelId="{DA2B7EB7-5886-45A0-8576-54BA4860B0A9}" type="pres">
      <dgm:prSet presAssocID="{E49479D2-5546-45D5-A87A-195DBC997666}" presName="rootText" presStyleLbl="node1" presStyleIdx="1" presStyleCnt="3"/>
      <dgm:spPr/>
    </dgm:pt>
    <dgm:pt modelId="{4693D074-3991-423E-8E75-C3D8D9044C3A}" type="pres">
      <dgm:prSet presAssocID="{E49479D2-5546-45D5-A87A-195DBC997666}" presName="rootConnector" presStyleLbl="node1" presStyleIdx="1" presStyleCnt="3"/>
      <dgm:spPr/>
    </dgm:pt>
    <dgm:pt modelId="{7D8C4CE3-3618-4D5C-89AA-79793F718B30}" type="pres">
      <dgm:prSet presAssocID="{E49479D2-5546-45D5-A87A-195DBC997666}" presName="childShape" presStyleCnt="0"/>
      <dgm:spPr/>
    </dgm:pt>
    <dgm:pt modelId="{CDC9A558-30EE-480F-9793-227B53910F45}" type="pres">
      <dgm:prSet presAssocID="{58754E17-8DB5-42D5-9EEF-750E7DB26029}" presName="root" presStyleCnt="0"/>
      <dgm:spPr/>
    </dgm:pt>
    <dgm:pt modelId="{42D6878B-30DD-43C0-A45A-693FB93C64BC}" type="pres">
      <dgm:prSet presAssocID="{58754E17-8DB5-42D5-9EEF-750E7DB26029}" presName="rootComposite" presStyleCnt="0"/>
      <dgm:spPr/>
    </dgm:pt>
    <dgm:pt modelId="{AED47294-82D2-4E5D-A977-62F2B2DE2338}" type="pres">
      <dgm:prSet presAssocID="{58754E17-8DB5-42D5-9EEF-750E7DB26029}" presName="rootText" presStyleLbl="node1" presStyleIdx="2" presStyleCnt="3"/>
      <dgm:spPr/>
    </dgm:pt>
    <dgm:pt modelId="{AD7AA15F-0B45-402D-8C34-46367A914D11}" type="pres">
      <dgm:prSet presAssocID="{58754E17-8DB5-42D5-9EEF-750E7DB26029}" presName="rootConnector" presStyleLbl="node1" presStyleIdx="2" presStyleCnt="3"/>
      <dgm:spPr/>
    </dgm:pt>
    <dgm:pt modelId="{FAD1BAF1-1C6B-45EB-A968-182BD728B054}" type="pres">
      <dgm:prSet presAssocID="{58754E17-8DB5-42D5-9EEF-750E7DB26029}" presName="childShape" presStyleCnt="0"/>
      <dgm:spPr/>
    </dgm:pt>
    <dgm:pt modelId="{11739911-CB18-4170-94EE-D2695AB40FCA}" type="pres">
      <dgm:prSet presAssocID="{D56A7571-1DFF-4FD5-9A9C-19E1837C76F2}" presName="Name13" presStyleLbl="parChTrans1D2" presStyleIdx="2" presStyleCnt="4"/>
      <dgm:spPr/>
    </dgm:pt>
    <dgm:pt modelId="{812392B2-320A-4D78-A692-2C1C7740BCED}" type="pres">
      <dgm:prSet presAssocID="{C21934DC-9F35-4000-97B3-9EC2B362EC1D}" presName="childText" presStyleLbl="bgAcc1" presStyleIdx="2" presStyleCnt="4">
        <dgm:presLayoutVars>
          <dgm:bulletEnabled val="1"/>
        </dgm:presLayoutVars>
      </dgm:prSet>
      <dgm:spPr/>
    </dgm:pt>
    <dgm:pt modelId="{C4F1914F-1C84-4A08-AA8C-07C692348797}" type="pres">
      <dgm:prSet presAssocID="{90ABD368-14E1-4DE7-88C9-B26BF97E682E}" presName="Name13" presStyleLbl="parChTrans1D2" presStyleIdx="3" presStyleCnt="4"/>
      <dgm:spPr/>
    </dgm:pt>
    <dgm:pt modelId="{13AFACF7-D75B-48F0-B963-0CF8E60D0F1D}" type="pres">
      <dgm:prSet presAssocID="{6E3210DF-79B2-4E46-898E-AD36C5CC6252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7208A0A-ECB1-4898-9CF1-9591EE351D94}" type="presOf" srcId="{860DA281-97F5-4DF6-92DE-EA21B05B14F5}" destId="{67A63231-4259-4D75-B25F-62A9CB668C57}" srcOrd="0" destOrd="0" presId="urn:microsoft.com/office/officeart/2005/8/layout/hierarchy3"/>
    <dgm:cxn modelId="{83EB210B-9A1E-4EA8-9330-CC7946285507}" type="presOf" srcId="{8846F6F1-1EE5-4F46-A96A-EF1F6DE37C4D}" destId="{F70E46F8-B3E4-403C-8E71-6CF258791335}" srcOrd="0" destOrd="0" presId="urn:microsoft.com/office/officeart/2005/8/layout/hierarchy3"/>
    <dgm:cxn modelId="{010FCA0B-50FE-40F1-A3B1-B144CCC25620}" srcId="{58754E17-8DB5-42D5-9EEF-750E7DB26029}" destId="{C21934DC-9F35-4000-97B3-9EC2B362EC1D}" srcOrd="0" destOrd="0" parTransId="{D56A7571-1DFF-4FD5-9A9C-19E1837C76F2}" sibTransId="{65FCEEF3-933E-49DB-BF50-44503D036675}"/>
    <dgm:cxn modelId="{0512CF0B-DE35-4A04-B28E-3D33FB4DA412}" type="presOf" srcId="{6E3210DF-79B2-4E46-898E-AD36C5CC6252}" destId="{13AFACF7-D75B-48F0-B963-0CF8E60D0F1D}" srcOrd="0" destOrd="0" presId="urn:microsoft.com/office/officeart/2005/8/layout/hierarchy3"/>
    <dgm:cxn modelId="{1677F60C-8ED4-413F-8399-39BE6981CA94}" type="presOf" srcId="{D56A7571-1DFF-4FD5-9A9C-19E1837C76F2}" destId="{11739911-CB18-4170-94EE-D2695AB40FCA}" srcOrd="0" destOrd="0" presId="urn:microsoft.com/office/officeart/2005/8/layout/hierarchy3"/>
    <dgm:cxn modelId="{B4FCFC19-F736-4F19-964C-EBCB42FA30D7}" srcId="{7C537889-8387-4E28-9B53-A1717D72FDD3}" destId="{8846F6F1-1EE5-4F46-A96A-EF1F6DE37C4D}" srcOrd="1" destOrd="0" parTransId="{74E9CB86-4C48-4097-93CE-22464A5901E6}" sibTransId="{9B03A5C1-AB0E-4E42-91B6-7728551E0B70}"/>
    <dgm:cxn modelId="{993C2020-18CA-406B-9D6E-73F69EEE2604}" srcId="{7C537889-8387-4E28-9B53-A1717D72FDD3}" destId="{92D9F7F8-DB56-4C36-B559-BC405C8D532F}" srcOrd="0" destOrd="0" parTransId="{860DA281-97F5-4DF6-92DE-EA21B05B14F5}" sibTransId="{0E86EC2F-1BD0-4BA7-B182-6E1A94D1D970}"/>
    <dgm:cxn modelId="{66316B29-C27B-4316-AC51-E92D63C7CC5C}" type="presOf" srcId="{58754E17-8DB5-42D5-9EEF-750E7DB26029}" destId="{AED47294-82D2-4E5D-A977-62F2B2DE2338}" srcOrd="0" destOrd="0" presId="urn:microsoft.com/office/officeart/2005/8/layout/hierarchy3"/>
    <dgm:cxn modelId="{3256543A-4A1D-4481-9719-2D372E566D63}" srcId="{58754E17-8DB5-42D5-9EEF-750E7DB26029}" destId="{6E3210DF-79B2-4E46-898E-AD36C5CC6252}" srcOrd="1" destOrd="0" parTransId="{90ABD368-14E1-4DE7-88C9-B26BF97E682E}" sibTransId="{015FF062-8FAC-4C38-9DB2-9AC6F826B185}"/>
    <dgm:cxn modelId="{C507883D-5C96-454E-9001-9F452B45131A}" type="presOf" srcId="{90ABD368-14E1-4DE7-88C9-B26BF97E682E}" destId="{C4F1914F-1C84-4A08-AA8C-07C692348797}" srcOrd="0" destOrd="0" presId="urn:microsoft.com/office/officeart/2005/8/layout/hierarchy3"/>
    <dgm:cxn modelId="{06CFBF5D-D03A-45B3-BE61-43265A5B04AC}" type="presOf" srcId="{E49479D2-5546-45D5-A87A-195DBC997666}" destId="{DA2B7EB7-5886-45A0-8576-54BA4860B0A9}" srcOrd="0" destOrd="0" presId="urn:microsoft.com/office/officeart/2005/8/layout/hierarchy3"/>
    <dgm:cxn modelId="{0AAFD266-D379-42CC-A47B-B0C07B9654E7}" srcId="{CAE8B99C-DAA7-4E57-B860-7DB0C5FFADB9}" destId="{7C537889-8387-4E28-9B53-A1717D72FDD3}" srcOrd="0" destOrd="0" parTransId="{C5A46F86-1222-4C18-924B-3454D871BD7D}" sibTransId="{1573A6B5-54F0-48D6-A6D4-F5008F958971}"/>
    <dgm:cxn modelId="{7917DC4E-82DB-49B3-95D2-74EBF3DDF553}" srcId="{CAE8B99C-DAA7-4E57-B860-7DB0C5FFADB9}" destId="{58754E17-8DB5-42D5-9EEF-750E7DB26029}" srcOrd="2" destOrd="0" parTransId="{44A3B2F9-6EC1-490B-97DC-86AD62BB8F40}" sibTransId="{605106B8-6213-4DE3-A67B-B5E6AACDC077}"/>
    <dgm:cxn modelId="{A2CE4F4F-1529-4BAD-8035-73E3C86398D9}" type="presOf" srcId="{7C537889-8387-4E28-9B53-A1717D72FDD3}" destId="{93180999-2548-46EE-A9E5-D8C566C8594D}" srcOrd="0" destOrd="0" presId="urn:microsoft.com/office/officeart/2005/8/layout/hierarchy3"/>
    <dgm:cxn modelId="{C7D2A27D-B208-4EFD-887B-6B1B31EFD934}" type="presOf" srcId="{E49479D2-5546-45D5-A87A-195DBC997666}" destId="{4693D074-3991-423E-8E75-C3D8D9044C3A}" srcOrd="1" destOrd="0" presId="urn:microsoft.com/office/officeart/2005/8/layout/hierarchy3"/>
    <dgm:cxn modelId="{B25B207E-8369-4E4B-A8DD-EFDFE5FA7B12}" type="presOf" srcId="{C21934DC-9F35-4000-97B3-9EC2B362EC1D}" destId="{812392B2-320A-4D78-A692-2C1C7740BCED}" srcOrd="0" destOrd="0" presId="urn:microsoft.com/office/officeart/2005/8/layout/hierarchy3"/>
    <dgm:cxn modelId="{41A5DFA2-BF29-4DD9-9F0A-E124B08A8340}" type="presOf" srcId="{92D9F7F8-DB56-4C36-B559-BC405C8D532F}" destId="{9114CB3A-F9A1-4D62-9D6E-37CDAF25C547}" srcOrd="0" destOrd="0" presId="urn:microsoft.com/office/officeart/2005/8/layout/hierarchy3"/>
    <dgm:cxn modelId="{142A10A6-3E6F-4786-88FF-BD2C30EFE9B2}" type="presOf" srcId="{7C537889-8387-4E28-9B53-A1717D72FDD3}" destId="{24E6E50B-F6A3-4254-9FB8-22388B9A4570}" srcOrd="1" destOrd="0" presId="urn:microsoft.com/office/officeart/2005/8/layout/hierarchy3"/>
    <dgm:cxn modelId="{9A9756A9-F121-4AEF-8158-C7EDECE0E8E8}" srcId="{CAE8B99C-DAA7-4E57-B860-7DB0C5FFADB9}" destId="{E49479D2-5546-45D5-A87A-195DBC997666}" srcOrd="1" destOrd="0" parTransId="{9D7F82EB-2DCC-4DAC-B143-764E0A7A43B6}" sibTransId="{D2E92D49-22D7-48BD-A192-CDD0C5875185}"/>
    <dgm:cxn modelId="{58F89EB8-684D-4B6B-AC1D-5AE83F6434B6}" type="presOf" srcId="{58754E17-8DB5-42D5-9EEF-750E7DB26029}" destId="{AD7AA15F-0B45-402D-8C34-46367A914D11}" srcOrd="1" destOrd="0" presId="urn:microsoft.com/office/officeart/2005/8/layout/hierarchy3"/>
    <dgm:cxn modelId="{E7217ECC-1FEF-4640-A4E3-BF30AAF9D401}" type="presOf" srcId="{CAE8B99C-DAA7-4E57-B860-7DB0C5FFADB9}" destId="{D6CD0814-C31F-43C0-B185-D26C674D301D}" srcOrd="0" destOrd="0" presId="urn:microsoft.com/office/officeart/2005/8/layout/hierarchy3"/>
    <dgm:cxn modelId="{4EB830D6-9420-434F-9552-ABE50DE3B676}" type="presOf" srcId="{74E9CB86-4C48-4097-93CE-22464A5901E6}" destId="{493D5EE8-8F6B-4FBB-8DB2-990B2DC1251B}" srcOrd="0" destOrd="0" presId="urn:microsoft.com/office/officeart/2005/8/layout/hierarchy3"/>
    <dgm:cxn modelId="{697BD263-99CB-4F79-932E-874BB97BC648}" type="presParOf" srcId="{D6CD0814-C31F-43C0-B185-D26C674D301D}" destId="{E2001C7C-F3BE-4486-AFD5-B76437EC052B}" srcOrd="0" destOrd="0" presId="urn:microsoft.com/office/officeart/2005/8/layout/hierarchy3"/>
    <dgm:cxn modelId="{000F428F-73A2-4451-88A1-D4D4E189DB8A}" type="presParOf" srcId="{E2001C7C-F3BE-4486-AFD5-B76437EC052B}" destId="{FE9830C6-F2F6-4108-9B77-8DA2D2616CC8}" srcOrd="0" destOrd="0" presId="urn:microsoft.com/office/officeart/2005/8/layout/hierarchy3"/>
    <dgm:cxn modelId="{F203AB80-2A49-4273-AB85-7904784B92B1}" type="presParOf" srcId="{FE9830C6-F2F6-4108-9B77-8DA2D2616CC8}" destId="{93180999-2548-46EE-A9E5-D8C566C8594D}" srcOrd="0" destOrd="0" presId="urn:microsoft.com/office/officeart/2005/8/layout/hierarchy3"/>
    <dgm:cxn modelId="{6A514D25-AC42-47E6-BF4B-435C0DF9FAED}" type="presParOf" srcId="{FE9830C6-F2F6-4108-9B77-8DA2D2616CC8}" destId="{24E6E50B-F6A3-4254-9FB8-22388B9A4570}" srcOrd="1" destOrd="0" presId="urn:microsoft.com/office/officeart/2005/8/layout/hierarchy3"/>
    <dgm:cxn modelId="{B5B7BB8F-8FB6-47CE-9074-2C9E57AD7D46}" type="presParOf" srcId="{E2001C7C-F3BE-4486-AFD5-B76437EC052B}" destId="{1025440A-0CE1-40ED-B339-A8CE120F0178}" srcOrd="1" destOrd="0" presId="urn:microsoft.com/office/officeart/2005/8/layout/hierarchy3"/>
    <dgm:cxn modelId="{73770335-C7C0-4A2C-96C7-D1F9808F74A4}" type="presParOf" srcId="{1025440A-0CE1-40ED-B339-A8CE120F0178}" destId="{67A63231-4259-4D75-B25F-62A9CB668C57}" srcOrd="0" destOrd="0" presId="urn:microsoft.com/office/officeart/2005/8/layout/hierarchy3"/>
    <dgm:cxn modelId="{F9AD40BC-4A0D-4492-B1B9-00EC3C20056E}" type="presParOf" srcId="{1025440A-0CE1-40ED-B339-A8CE120F0178}" destId="{9114CB3A-F9A1-4D62-9D6E-37CDAF25C547}" srcOrd="1" destOrd="0" presId="urn:microsoft.com/office/officeart/2005/8/layout/hierarchy3"/>
    <dgm:cxn modelId="{C4EA4C7C-7F36-405D-828E-0DCB2BBA569F}" type="presParOf" srcId="{1025440A-0CE1-40ED-B339-A8CE120F0178}" destId="{493D5EE8-8F6B-4FBB-8DB2-990B2DC1251B}" srcOrd="2" destOrd="0" presId="urn:microsoft.com/office/officeart/2005/8/layout/hierarchy3"/>
    <dgm:cxn modelId="{9E4E69BE-FD2D-4832-AE26-8D7C641B1310}" type="presParOf" srcId="{1025440A-0CE1-40ED-B339-A8CE120F0178}" destId="{F70E46F8-B3E4-403C-8E71-6CF258791335}" srcOrd="3" destOrd="0" presId="urn:microsoft.com/office/officeart/2005/8/layout/hierarchy3"/>
    <dgm:cxn modelId="{A207F947-BD99-47A2-9BDD-7BA5E5EB7875}" type="presParOf" srcId="{D6CD0814-C31F-43C0-B185-D26C674D301D}" destId="{7E0AE01D-D7A0-4BC7-BA2F-5C669BB130FC}" srcOrd="1" destOrd="0" presId="urn:microsoft.com/office/officeart/2005/8/layout/hierarchy3"/>
    <dgm:cxn modelId="{DF379C73-B355-4F83-95B0-FE60B40099A9}" type="presParOf" srcId="{7E0AE01D-D7A0-4BC7-BA2F-5C669BB130FC}" destId="{C089E6EA-B645-43F4-8C9B-F50CF167A6FC}" srcOrd="0" destOrd="0" presId="urn:microsoft.com/office/officeart/2005/8/layout/hierarchy3"/>
    <dgm:cxn modelId="{7DAA7937-D217-499D-A41A-CD9C6BF924BC}" type="presParOf" srcId="{C089E6EA-B645-43F4-8C9B-F50CF167A6FC}" destId="{DA2B7EB7-5886-45A0-8576-54BA4860B0A9}" srcOrd="0" destOrd="0" presId="urn:microsoft.com/office/officeart/2005/8/layout/hierarchy3"/>
    <dgm:cxn modelId="{6F60468A-607D-4699-A982-9D335B7F7BD6}" type="presParOf" srcId="{C089E6EA-B645-43F4-8C9B-F50CF167A6FC}" destId="{4693D074-3991-423E-8E75-C3D8D9044C3A}" srcOrd="1" destOrd="0" presId="urn:microsoft.com/office/officeart/2005/8/layout/hierarchy3"/>
    <dgm:cxn modelId="{17039B26-41B9-4316-B9E2-D9342DBB3A80}" type="presParOf" srcId="{7E0AE01D-D7A0-4BC7-BA2F-5C669BB130FC}" destId="{7D8C4CE3-3618-4D5C-89AA-79793F718B30}" srcOrd="1" destOrd="0" presId="urn:microsoft.com/office/officeart/2005/8/layout/hierarchy3"/>
    <dgm:cxn modelId="{3FF2C710-3204-4D39-9645-05732386B25D}" type="presParOf" srcId="{D6CD0814-C31F-43C0-B185-D26C674D301D}" destId="{CDC9A558-30EE-480F-9793-227B53910F45}" srcOrd="2" destOrd="0" presId="urn:microsoft.com/office/officeart/2005/8/layout/hierarchy3"/>
    <dgm:cxn modelId="{191E51D9-E113-47E8-91AC-B0B295544FB1}" type="presParOf" srcId="{CDC9A558-30EE-480F-9793-227B53910F45}" destId="{42D6878B-30DD-43C0-A45A-693FB93C64BC}" srcOrd="0" destOrd="0" presId="urn:microsoft.com/office/officeart/2005/8/layout/hierarchy3"/>
    <dgm:cxn modelId="{BFD2A87B-A1EE-4989-B6E7-9A55C1A18119}" type="presParOf" srcId="{42D6878B-30DD-43C0-A45A-693FB93C64BC}" destId="{AED47294-82D2-4E5D-A977-62F2B2DE2338}" srcOrd="0" destOrd="0" presId="urn:microsoft.com/office/officeart/2005/8/layout/hierarchy3"/>
    <dgm:cxn modelId="{6F050D0C-832C-4150-8AD9-751707166ADC}" type="presParOf" srcId="{42D6878B-30DD-43C0-A45A-693FB93C64BC}" destId="{AD7AA15F-0B45-402D-8C34-46367A914D11}" srcOrd="1" destOrd="0" presId="urn:microsoft.com/office/officeart/2005/8/layout/hierarchy3"/>
    <dgm:cxn modelId="{A102ADCD-152B-45FB-823F-5C96C681154B}" type="presParOf" srcId="{CDC9A558-30EE-480F-9793-227B53910F45}" destId="{FAD1BAF1-1C6B-45EB-A968-182BD728B054}" srcOrd="1" destOrd="0" presId="urn:microsoft.com/office/officeart/2005/8/layout/hierarchy3"/>
    <dgm:cxn modelId="{28B1A32E-9192-4E11-B0E7-C92F6EB905F5}" type="presParOf" srcId="{FAD1BAF1-1C6B-45EB-A968-182BD728B054}" destId="{11739911-CB18-4170-94EE-D2695AB40FCA}" srcOrd="0" destOrd="0" presId="urn:microsoft.com/office/officeart/2005/8/layout/hierarchy3"/>
    <dgm:cxn modelId="{FECB3F9E-4CB9-4580-855E-76705EA0D471}" type="presParOf" srcId="{FAD1BAF1-1C6B-45EB-A968-182BD728B054}" destId="{812392B2-320A-4D78-A692-2C1C7740BCED}" srcOrd="1" destOrd="0" presId="urn:microsoft.com/office/officeart/2005/8/layout/hierarchy3"/>
    <dgm:cxn modelId="{BBA9CC07-B72A-4A54-B8F9-2E95E32CB455}" type="presParOf" srcId="{FAD1BAF1-1C6B-45EB-A968-182BD728B054}" destId="{C4F1914F-1C84-4A08-AA8C-07C692348797}" srcOrd="2" destOrd="0" presId="urn:microsoft.com/office/officeart/2005/8/layout/hierarchy3"/>
    <dgm:cxn modelId="{03E71C46-9A68-463B-92D5-35D3F5D35B43}" type="presParOf" srcId="{FAD1BAF1-1C6B-45EB-A968-182BD728B054}" destId="{13AFACF7-D75B-48F0-B963-0CF8E60D0F1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AD9A1D-0643-46C6-AEF2-4D8F270A058A}" type="doc">
      <dgm:prSet loTypeId="urn:microsoft.com/office/officeart/2005/8/layout/venn1" loCatId="relationship" qsTypeId="urn:microsoft.com/office/officeart/2005/8/quickstyle/simple3" qsCatId="simple" csTypeId="urn:microsoft.com/office/officeart/2005/8/colors/accent1_2" csCatId="accent1" phldr="1"/>
      <dgm:spPr/>
    </dgm:pt>
    <dgm:pt modelId="{DBDDAC5A-4512-45CC-AC44-2E7B8B121FAD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600"/>
            <a:t>1</a:t>
          </a:r>
          <a:r>
            <a:rPr lang="en-US" sz="1600" b="1"/>
            <a:t>-Embeddings</a:t>
          </a:r>
          <a:r>
            <a:rPr lang="en-US" sz="1600"/>
            <a:t>
Extract feature embeddings from DAM images and test images 
Images are transformed into a shared semantic space for comparison space</a:t>
          </a:r>
          <a:endParaRPr lang="en-US" sz="2800"/>
        </a:p>
      </dgm:t>
    </dgm:pt>
    <dgm:pt modelId="{2B4829E4-ACEB-4F3B-A08E-81BE5B0E6775}" type="parTrans" cxnId="{4BF2C61F-AF84-4918-8D8B-E411C593872C}">
      <dgm:prSet/>
      <dgm:spPr/>
      <dgm:t>
        <a:bodyPr/>
        <a:lstStyle/>
        <a:p>
          <a:endParaRPr lang="en-US"/>
        </a:p>
      </dgm:t>
    </dgm:pt>
    <dgm:pt modelId="{17ED2BE6-863E-4A1E-BFCD-F53DF99D16D9}" type="sibTrans" cxnId="{4BF2C61F-AF84-4918-8D8B-E411C593872C}">
      <dgm:prSet/>
      <dgm:spPr/>
      <dgm:t>
        <a:bodyPr/>
        <a:lstStyle/>
        <a:p>
          <a:endParaRPr lang="en-US"/>
        </a:p>
      </dgm:t>
    </dgm:pt>
    <dgm:pt modelId="{AA17AB06-7F7D-409E-9760-656A07D8C8C2}">
      <dgm:prSet phldrT="[Text]" custT="1"/>
      <dgm:spPr>
        <a:gradFill rotWithShape="0">
          <a:gsLst>
            <a:gs pos="0">
              <a:schemeClr val="bg2">
                <a:lumMod val="90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endParaRPr lang="en-US" sz="1600"/>
        </a:p>
      </dgm:t>
    </dgm:pt>
    <dgm:pt modelId="{AA9A9FEA-CFA8-44F2-8ED9-CB7DBC7A3EDB}" type="parTrans" cxnId="{7C7D0722-8104-4A2D-A42B-90FCB871B81B}">
      <dgm:prSet/>
      <dgm:spPr/>
      <dgm:t>
        <a:bodyPr/>
        <a:lstStyle/>
        <a:p>
          <a:endParaRPr lang="en-US"/>
        </a:p>
      </dgm:t>
    </dgm:pt>
    <dgm:pt modelId="{B9BCD874-56EF-4BAB-8CEC-45D8349F8EE9}" type="sibTrans" cxnId="{7C7D0722-8104-4A2D-A42B-90FCB871B81B}">
      <dgm:prSet/>
      <dgm:spPr/>
      <dgm:t>
        <a:bodyPr/>
        <a:lstStyle/>
        <a:p>
          <a:endParaRPr lang="en-US"/>
        </a:p>
      </dgm:t>
    </dgm:pt>
    <dgm:pt modelId="{1DE579F9-2BF6-4D89-AF65-DDB7F16B72B6}">
      <dgm:prSet phldrT="[Text]" custT="1"/>
      <dgm:spPr>
        <a:gradFill rotWithShape="0">
          <a:gsLst>
            <a:gs pos="0">
              <a:schemeClr val="bg2">
                <a:lumMod val="90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</a:gradFill>
      </dgm:spPr>
      <dgm:t>
        <a:bodyPr/>
        <a:lstStyle/>
        <a:p>
          <a:pPr algn="ctr"/>
          <a:endParaRPr lang="en-US" sz="1600"/>
        </a:p>
      </dgm:t>
    </dgm:pt>
    <dgm:pt modelId="{C050EF86-9E37-4EEB-A294-8EFB86E7B699}" type="parTrans" cxnId="{B55E1817-A29C-4320-8944-76A5CFC2B4D8}">
      <dgm:prSet/>
      <dgm:spPr/>
      <dgm:t>
        <a:bodyPr/>
        <a:lstStyle/>
        <a:p>
          <a:endParaRPr lang="en-US"/>
        </a:p>
      </dgm:t>
    </dgm:pt>
    <dgm:pt modelId="{C4087116-FAFE-4730-AB5B-BCEE241E3C85}" type="sibTrans" cxnId="{B55E1817-A29C-4320-8944-76A5CFC2B4D8}">
      <dgm:prSet/>
      <dgm:spPr/>
      <dgm:t>
        <a:bodyPr/>
        <a:lstStyle/>
        <a:p>
          <a:endParaRPr lang="en-US"/>
        </a:p>
      </dgm:t>
    </dgm:pt>
    <dgm:pt modelId="{80ACCCFA-C1B1-41F7-95AE-4DA6DA4FDBA3}" type="pres">
      <dgm:prSet presAssocID="{1FAD9A1D-0643-46C6-AEF2-4D8F270A058A}" presName="compositeShape" presStyleCnt="0">
        <dgm:presLayoutVars>
          <dgm:chMax val="7"/>
          <dgm:dir/>
          <dgm:resizeHandles val="exact"/>
        </dgm:presLayoutVars>
      </dgm:prSet>
      <dgm:spPr/>
    </dgm:pt>
    <dgm:pt modelId="{B8E9BFF3-9709-4C7D-9395-8668F083D451}" type="pres">
      <dgm:prSet presAssocID="{DBDDAC5A-4512-45CC-AC44-2E7B8B121FAD}" presName="circ1" presStyleLbl="vennNode1" presStyleIdx="0" presStyleCnt="3" custLinFactNeighborY="-3099"/>
      <dgm:spPr/>
    </dgm:pt>
    <dgm:pt modelId="{E63DD1D0-DFEE-4F72-9E69-78C7DD26F7CA}" type="pres">
      <dgm:prSet presAssocID="{DBDDAC5A-4512-45CC-AC44-2E7B8B121FA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B2F1FEE-E9B2-494D-B6FF-0C0F14D2412B}" type="pres">
      <dgm:prSet presAssocID="{AA17AB06-7F7D-409E-9760-656A07D8C8C2}" presName="circ2" presStyleLbl="vennNode1" presStyleIdx="1" presStyleCnt="3"/>
      <dgm:spPr/>
    </dgm:pt>
    <dgm:pt modelId="{540DA19D-8017-466E-915F-437C11CDDFD6}" type="pres">
      <dgm:prSet presAssocID="{AA17AB06-7F7D-409E-9760-656A07D8C8C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0A20DFE-A3F2-48EF-8543-0DDE77D3CBA2}" type="pres">
      <dgm:prSet presAssocID="{1DE579F9-2BF6-4D89-AF65-DDB7F16B72B6}" presName="circ3" presStyleLbl="vennNode1" presStyleIdx="2" presStyleCnt="3"/>
      <dgm:spPr/>
    </dgm:pt>
    <dgm:pt modelId="{B8E11671-774B-405D-97D9-EE5FF405247F}" type="pres">
      <dgm:prSet presAssocID="{1DE579F9-2BF6-4D89-AF65-DDB7F16B72B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B55E1817-A29C-4320-8944-76A5CFC2B4D8}" srcId="{1FAD9A1D-0643-46C6-AEF2-4D8F270A058A}" destId="{1DE579F9-2BF6-4D89-AF65-DDB7F16B72B6}" srcOrd="2" destOrd="0" parTransId="{C050EF86-9E37-4EEB-A294-8EFB86E7B699}" sibTransId="{C4087116-FAFE-4730-AB5B-BCEE241E3C85}"/>
    <dgm:cxn modelId="{4BF2C61F-AF84-4918-8D8B-E411C593872C}" srcId="{1FAD9A1D-0643-46C6-AEF2-4D8F270A058A}" destId="{DBDDAC5A-4512-45CC-AC44-2E7B8B121FAD}" srcOrd="0" destOrd="0" parTransId="{2B4829E4-ACEB-4F3B-A08E-81BE5B0E6775}" sibTransId="{17ED2BE6-863E-4A1E-BFCD-F53DF99D16D9}"/>
    <dgm:cxn modelId="{7C7D0722-8104-4A2D-A42B-90FCB871B81B}" srcId="{1FAD9A1D-0643-46C6-AEF2-4D8F270A058A}" destId="{AA17AB06-7F7D-409E-9760-656A07D8C8C2}" srcOrd="1" destOrd="0" parTransId="{AA9A9FEA-CFA8-44F2-8ED9-CB7DBC7A3EDB}" sibTransId="{B9BCD874-56EF-4BAB-8CEC-45D8349F8EE9}"/>
    <dgm:cxn modelId="{B871BA70-CE56-4DD0-95A7-9E3190FB87F3}" type="presOf" srcId="{DBDDAC5A-4512-45CC-AC44-2E7B8B121FAD}" destId="{E63DD1D0-DFEE-4F72-9E69-78C7DD26F7CA}" srcOrd="1" destOrd="0" presId="urn:microsoft.com/office/officeart/2005/8/layout/venn1"/>
    <dgm:cxn modelId="{3793C17E-87CB-4ECD-BD60-7D039A7AEC61}" type="presOf" srcId="{AA17AB06-7F7D-409E-9760-656A07D8C8C2}" destId="{1B2F1FEE-E9B2-494D-B6FF-0C0F14D2412B}" srcOrd="0" destOrd="0" presId="urn:microsoft.com/office/officeart/2005/8/layout/venn1"/>
    <dgm:cxn modelId="{30F27B93-5A2E-4630-BBAA-9AFCDD716AC1}" type="presOf" srcId="{1FAD9A1D-0643-46C6-AEF2-4D8F270A058A}" destId="{80ACCCFA-C1B1-41F7-95AE-4DA6DA4FDBA3}" srcOrd="0" destOrd="0" presId="urn:microsoft.com/office/officeart/2005/8/layout/venn1"/>
    <dgm:cxn modelId="{44E21C96-219B-4550-8EB5-8A5816AF456B}" type="presOf" srcId="{1DE579F9-2BF6-4D89-AF65-DDB7F16B72B6}" destId="{B8E11671-774B-405D-97D9-EE5FF405247F}" srcOrd="1" destOrd="0" presId="urn:microsoft.com/office/officeart/2005/8/layout/venn1"/>
    <dgm:cxn modelId="{E1FA8FAA-C362-4A03-B039-6BF703CBA441}" type="presOf" srcId="{1DE579F9-2BF6-4D89-AF65-DDB7F16B72B6}" destId="{A0A20DFE-A3F2-48EF-8543-0DDE77D3CBA2}" srcOrd="0" destOrd="0" presId="urn:microsoft.com/office/officeart/2005/8/layout/venn1"/>
    <dgm:cxn modelId="{B390B3B4-ADF4-4BE3-B918-DCCCFB8F852E}" type="presOf" srcId="{DBDDAC5A-4512-45CC-AC44-2E7B8B121FAD}" destId="{B8E9BFF3-9709-4C7D-9395-8668F083D451}" srcOrd="0" destOrd="0" presId="urn:microsoft.com/office/officeart/2005/8/layout/venn1"/>
    <dgm:cxn modelId="{12C794FB-DDDC-46AE-9EF7-AC9851D907E0}" type="presOf" srcId="{AA17AB06-7F7D-409E-9760-656A07D8C8C2}" destId="{540DA19D-8017-466E-915F-437C11CDDFD6}" srcOrd="1" destOrd="0" presId="urn:microsoft.com/office/officeart/2005/8/layout/venn1"/>
    <dgm:cxn modelId="{6EBA0E51-CBEF-46C6-8A8A-B12AD74CABE1}" type="presParOf" srcId="{80ACCCFA-C1B1-41F7-95AE-4DA6DA4FDBA3}" destId="{B8E9BFF3-9709-4C7D-9395-8668F083D451}" srcOrd="0" destOrd="0" presId="urn:microsoft.com/office/officeart/2005/8/layout/venn1"/>
    <dgm:cxn modelId="{BE17A0BD-922B-4410-90A4-4659D67292C8}" type="presParOf" srcId="{80ACCCFA-C1B1-41F7-95AE-4DA6DA4FDBA3}" destId="{E63DD1D0-DFEE-4F72-9E69-78C7DD26F7CA}" srcOrd="1" destOrd="0" presId="urn:microsoft.com/office/officeart/2005/8/layout/venn1"/>
    <dgm:cxn modelId="{BFF64A34-7D5A-4E07-85BA-2718E536C975}" type="presParOf" srcId="{80ACCCFA-C1B1-41F7-95AE-4DA6DA4FDBA3}" destId="{1B2F1FEE-E9B2-494D-B6FF-0C0F14D2412B}" srcOrd="2" destOrd="0" presId="urn:microsoft.com/office/officeart/2005/8/layout/venn1"/>
    <dgm:cxn modelId="{A750039D-E2D5-4C8D-898E-DB62C0F4761A}" type="presParOf" srcId="{80ACCCFA-C1B1-41F7-95AE-4DA6DA4FDBA3}" destId="{540DA19D-8017-466E-915F-437C11CDDFD6}" srcOrd="3" destOrd="0" presId="urn:microsoft.com/office/officeart/2005/8/layout/venn1"/>
    <dgm:cxn modelId="{DB874E23-041D-4E34-91F4-74546F7A3D4A}" type="presParOf" srcId="{80ACCCFA-C1B1-41F7-95AE-4DA6DA4FDBA3}" destId="{A0A20DFE-A3F2-48EF-8543-0DDE77D3CBA2}" srcOrd="4" destOrd="0" presId="urn:microsoft.com/office/officeart/2005/8/layout/venn1"/>
    <dgm:cxn modelId="{6FE13512-CD28-4E8A-9135-C8C5E522AEB3}" type="presParOf" srcId="{80ACCCFA-C1B1-41F7-95AE-4DA6DA4FDBA3}" destId="{B8E11671-774B-405D-97D9-EE5FF405247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473AB3-2B02-4A8B-A1F6-2AA09DD3CE1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F5BBF7-A850-4D87-BCA7-71584D52B672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400"/>
            <a:t>     </a:t>
          </a:r>
          <a:r>
            <a:rPr lang="en-US" sz="1400">
              <a:solidFill>
                <a:schemeClr val="tx1"/>
              </a:solidFill>
            </a:rPr>
            <a:t>CLIP was created by </a:t>
          </a:r>
          <a:r>
            <a:rPr lang="en-US" sz="1400" err="1">
              <a:solidFill>
                <a:schemeClr val="tx1"/>
              </a:solidFill>
            </a:rPr>
            <a:t>OpenAI</a:t>
          </a:r>
          <a:r>
            <a:rPr lang="en-US" sz="1400">
              <a:solidFill>
                <a:schemeClr val="tx1"/>
              </a:solidFill>
            </a:rPr>
            <a:t> as an innovative approach to bridge the gap    </a:t>
          </a:r>
        </a:p>
        <a:p>
          <a:r>
            <a:rPr lang="en-US" sz="1400">
              <a:solidFill>
                <a:schemeClr val="tx1"/>
              </a:solidFill>
            </a:rPr>
            <a:t>             between computer vision and natural language processing</a:t>
          </a:r>
          <a:r>
            <a:rPr lang="en-US" sz="1400"/>
            <a:t>.</a:t>
          </a:r>
        </a:p>
        <a:p>
          <a:endParaRPr lang="en-US" sz="1400"/>
        </a:p>
      </dgm:t>
    </dgm:pt>
    <dgm:pt modelId="{32BD5E06-F9A3-4CFE-B22A-0BBD67312E22}" type="parTrans" cxnId="{54D526F5-E973-4A83-A634-D39677016959}">
      <dgm:prSet/>
      <dgm:spPr/>
      <dgm:t>
        <a:bodyPr/>
        <a:lstStyle/>
        <a:p>
          <a:endParaRPr lang="en-US"/>
        </a:p>
      </dgm:t>
    </dgm:pt>
    <dgm:pt modelId="{D50A6880-8D90-4F05-8A83-F459B72C5096}" type="sibTrans" cxnId="{54D526F5-E973-4A83-A634-D39677016959}">
      <dgm:prSet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endParaRPr lang="en-US"/>
        </a:p>
      </dgm:t>
    </dgm:pt>
    <dgm:pt modelId="{FF5908FE-053E-4B6E-97F3-6A1D96172CC3}">
      <dgm:prSet phldrT="[Text]"/>
      <dgm:spPr>
        <a:solidFill>
          <a:schemeClr val="bg2"/>
        </a:solidFill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/>
        </a:p>
      </dgm:t>
    </dgm:pt>
    <dgm:pt modelId="{DB6D0FB9-CE0A-43CA-AD8D-DCAF2C962955}" type="parTrans" cxnId="{C970CF2C-D7EF-456D-AF1A-BA0C989045E0}">
      <dgm:prSet/>
      <dgm:spPr/>
      <dgm:t>
        <a:bodyPr/>
        <a:lstStyle/>
        <a:p>
          <a:endParaRPr lang="en-US"/>
        </a:p>
      </dgm:t>
    </dgm:pt>
    <dgm:pt modelId="{EA85FEF0-67F7-48B1-9304-5B3502AC2111}" type="sibTrans" cxnId="{C970CF2C-D7EF-456D-AF1A-BA0C989045E0}">
      <dgm:prSet/>
      <dgm:spPr/>
      <dgm:t>
        <a:bodyPr/>
        <a:lstStyle/>
        <a:p>
          <a:endParaRPr lang="en-US"/>
        </a:p>
      </dgm:t>
    </dgm:pt>
    <dgm:pt modelId="{AE2F5C27-A6E0-4957-8496-B23947B51179}">
      <dgm:prSet phldrT="[Text]"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2444A460-D552-47BB-8FEB-5BBE9661CFD6}" type="parTrans" cxnId="{C5F3A73E-D3E3-42D9-8B76-3417EA3B44AC}">
      <dgm:prSet/>
      <dgm:spPr/>
      <dgm:t>
        <a:bodyPr/>
        <a:lstStyle/>
        <a:p>
          <a:endParaRPr lang="en-US"/>
        </a:p>
      </dgm:t>
    </dgm:pt>
    <dgm:pt modelId="{F59A60A9-0449-4ABC-AB15-02A52BF8FA6D}" type="sibTrans" cxnId="{C5F3A73E-D3E3-42D9-8B76-3417EA3B44AC}">
      <dgm:prSet/>
      <dgm:spPr/>
      <dgm:t>
        <a:bodyPr/>
        <a:lstStyle/>
        <a:p>
          <a:endParaRPr lang="en-US"/>
        </a:p>
      </dgm:t>
    </dgm:pt>
    <dgm:pt modelId="{E0F420DB-AF27-4DB4-A568-DB68971D2C9E}">
      <dgm:prSet custT="1"/>
      <dgm:spPr>
        <a:solidFill>
          <a:schemeClr val="bg2"/>
        </a:solidFill>
      </dgm:spPr>
      <dgm:t>
        <a:bodyPr/>
        <a:lstStyle/>
        <a:p>
          <a:endParaRPr lang="en-US" sz="1400"/>
        </a:p>
      </dgm:t>
    </dgm:pt>
    <dgm:pt modelId="{AA96D848-0F64-4164-BD4D-1A881A03443E}" type="parTrans" cxnId="{5BE93991-50F7-4CB0-BB94-6AFD31B464BE}">
      <dgm:prSet/>
      <dgm:spPr/>
      <dgm:t>
        <a:bodyPr/>
        <a:lstStyle/>
        <a:p>
          <a:endParaRPr lang="en-US"/>
        </a:p>
      </dgm:t>
    </dgm:pt>
    <dgm:pt modelId="{00E56B76-9C22-41F1-8838-BAAC701743CB}" type="sibTrans" cxnId="{5BE93991-50F7-4CB0-BB94-6AFD31B464BE}">
      <dgm:prSet/>
      <dgm:spPr/>
      <dgm:t>
        <a:bodyPr/>
        <a:lstStyle/>
        <a:p>
          <a:endParaRPr lang="en-US"/>
        </a:p>
      </dgm:t>
    </dgm:pt>
    <dgm:pt modelId="{1A1BB393-40C5-4DCE-A64F-F370C85AA311}" type="pres">
      <dgm:prSet presAssocID="{F3473AB3-2B02-4A8B-A1F6-2AA09DD3CE1A}" presName="Name0" presStyleCnt="0">
        <dgm:presLayoutVars>
          <dgm:chMax val="7"/>
          <dgm:chPref val="7"/>
          <dgm:dir/>
        </dgm:presLayoutVars>
      </dgm:prSet>
      <dgm:spPr/>
    </dgm:pt>
    <dgm:pt modelId="{A2F1FFC9-EE60-4BB7-B7A9-B3EA28B20F64}" type="pres">
      <dgm:prSet presAssocID="{F3473AB3-2B02-4A8B-A1F6-2AA09DD3CE1A}" presName="Name1" presStyleCnt="0"/>
      <dgm:spPr/>
    </dgm:pt>
    <dgm:pt modelId="{8049C826-C869-47FB-9CF0-6F28DF6F67AB}" type="pres">
      <dgm:prSet presAssocID="{F3473AB3-2B02-4A8B-A1F6-2AA09DD3CE1A}" presName="cycle" presStyleCnt="0"/>
      <dgm:spPr/>
    </dgm:pt>
    <dgm:pt modelId="{55274E26-AAE6-442E-BF61-E660826A9C9D}" type="pres">
      <dgm:prSet presAssocID="{F3473AB3-2B02-4A8B-A1F6-2AA09DD3CE1A}" presName="srcNode" presStyleLbl="node1" presStyleIdx="0" presStyleCnt="4"/>
      <dgm:spPr/>
    </dgm:pt>
    <dgm:pt modelId="{328217EC-7BB7-4165-A091-1CD789C41A00}" type="pres">
      <dgm:prSet presAssocID="{F3473AB3-2B02-4A8B-A1F6-2AA09DD3CE1A}" presName="conn" presStyleLbl="parChTrans1D2" presStyleIdx="0" presStyleCnt="1"/>
      <dgm:spPr/>
    </dgm:pt>
    <dgm:pt modelId="{6409BB24-FC11-4148-B643-F784F44D00DE}" type="pres">
      <dgm:prSet presAssocID="{F3473AB3-2B02-4A8B-A1F6-2AA09DD3CE1A}" presName="extraNode" presStyleLbl="node1" presStyleIdx="0" presStyleCnt="4"/>
      <dgm:spPr/>
    </dgm:pt>
    <dgm:pt modelId="{FD2EE0AE-AF7D-434C-9015-BDBD445ABACC}" type="pres">
      <dgm:prSet presAssocID="{F3473AB3-2B02-4A8B-A1F6-2AA09DD3CE1A}" presName="dstNode" presStyleLbl="node1" presStyleIdx="0" presStyleCnt="4"/>
      <dgm:spPr/>
    </dgm:pt>
    <dgm:pt modelId="{704AF77B-38FE-4C9D-81F9-5A52ACEE3BAC}" type="pres">
      <dgm:prSet presAssocID="{22F5BBF7-A850-4D87-BCA7-71584D52B672}" presName="text_1" presStyleLbl="node1" presStyleIdx="0" presStyleCnt="4" custLinFactNeighborY="3656">
        <dgm:presLayoutVars>
          <dgm:bulletEnabled val="1"/>
        </dgm:presLayoutVars>
      </dgm:prSet>
      <dgm:spPr/>
    </dgm:pt>
    <dgm:pt modelId="{DD53E9F9-44D1-4277-BCB8-791B76C2079D}" type="pres">
      <dgm:prSet presAssocID="{22F5BBF7-A850-4D87-BCA7-71584D52B672}" presName="accent_1" presStyleCnt="0"/>
      <dgm:spPr/>
    </dgm:pt>
    <dgm:pt modelId="{D14FB2A8-9043-48C1-BE66-A69B6FAA6E30}" type="pres">
      <dgm:prSet presAssocID="{22F5BBF7-A850-4D87-BCA7-71584D52B672}" presName="accentRepeatNode" presStyleLbl="solidFgAcc1" presStyleIdx="0" presStyleCnt="4" custScaleX="123040" custScaleY="110890"/>
      <dgm:spPr>
        <a:ln>
          <a:solidFill>
            <a:schemeClr val="tx1">
              <a:lumMod val="50000"/>
              <a:lumOff val="50000"/>
            </a:schemeClr>
          </a:solidFill>
        </a:ln>
      </dgm:spPr>
    </dgm:pt>
    <dgm:pt modelId="{F1943EC0-00B8-4C63-8606-0BA24E76937F}" type="pres">
      <dgm:prSet presAssocID="{E0F420DB-AF27-4DB4-A568-DB68971D2C9E}" presName="text_2" presStyleLbl="node1" presStyleIdx="1" presStyleCnt="4" custScaleY="135355">
        <dgm:presLayoutVars>
          <dgm:bulletEnabled val="1"/>
        </dgm:presLayoutVars>
      </dgm:prSet>
      <dgm:spPr/>
    </dgm:pt>
    <dgm:pt modelId="{4A7E74A9-734C-429E-821F-7C231BFB0B9E}" type="pres">
      <dgm:prSet presAssocID="{E0F420DB-AF27-4DB4-A568-DB68971D2C9E}" presName="accent_2" presStyleCnt="0"/>
      <dgm:spPr/>
    </dgm:pt>
    <dgm:pt modelId="{7B52785F-1997-446A-B450-8BF629993970}" type="pres">
      <dgm:prSet presAssocID="{E0F420DB-AF27-4DB4-A568-DB68971D2C9E}" presName="accentRepeatNode" presStyleLbl="solidFgAcc1" presStyleIdx="1" presStyleCnt="4" custScaleX="122855" custScaleY="110570"/>
      <dgm:spPr>
        <a:ln>
          <a:solidFill>
            <a:schemeClr val="tx1">
              <a:lumMod val="50000"/>
              <a:lumOff val="50000"/>
            </a:schemeClr>
          </a:solidFill>
        </a:ln>
      </dgm:spPr>
    </dgm:pt>
    <dgm:pt modelId="{F5911C92-6A7E-458C-87F4-6D98C05D180F}" type="pres">
      <dgm:prSet presAssocID="{FF5908FE-053E-4B6E-97F3-6A1D96172CC3}" presName="text_3" presStyleLbl="node1" presStyleIdx="2" presStyleCnt="4">
        <dgm:presLayoutVars>
          <dgm:bulletEnabled val="1"/>
        </dgm:presLayoutVars>
      </dgm:prSet>
      <dgm:spPr/>
    </dgm:pt>
    <dgm:pt modelId="{009544D8-DD3D-438A-B579-8EBEE79FB3D9}" type="pres">
      <dgm:prSet presAssocID="{FF5908FE-053E-4B6E-97F3-6A1D96172CC3}" presName="accent_3" presStyleCnt="0"/>
      <dgm:spPr/>
    </dgm:pt>
    <dgm:pt modelId="{7838938D-CBB0-4270-8AF5-72C420EF84EF}" type="pres">
      <dgm:prSet presAssocID="{FF5908FE-053E-4B6E-97F3-6A1D96172CC3}" presName="accentRepeatNode" presStyleLbl="solidFgAcc1" presStyleIdx="2" presStyleCnt="4" custScaleX="122850" custScaleY="110700"/>
      <dgm:spPr>
        <a:ln>
          <a:solidFill>
            <a:schemeClr val="tx1">
              <a:lumMod val="50000"/>
              <a:lumOff val="50000"/>
            </a:schemeClr>
          </a:solidFill>
        </a:ln>
      </dgm:spPr>
    </dgm:pt>
    <dgm:pt modelId="{F7DB113E-D0F9-4E7C-A14F-228C02AD0760}" type="pres">
      <dgm:prSet presAssocID="{AE2F5C27-A6E0-4957-8496-B23947B51179}" presName="text_4" presStyleLbl="node1" presStyleIdx="3" presStyleCnt="4" custScaleY="112348" custLinFactNeighborX="-254" custLinFactNeighborY="17491">
        <dgm:presLayoutVars>
          <dgm:bulletEnabled val="1"/>
        </dgm:presLayoutVars>
      </dgm:prSet>
      <dgm:spPr/>
    </dgm:pt>
    <dgm:pt modelId="{4441ECA2-C804-406A-9647-4515B4CDB629}" type="pres">
      <dgm:prSet presAssocID="{AE2F5C27-A6E0-4957-8496-B23947B51179}" presName="accent_4" presStyleCnt="0"/>
      <dgm:spPr/>
    </dgm:pt>
    <dgm:pt modelId="{F2757697-B4B9-4ECA-8326-57C10ED5907C}" type="pres">
      <dgm:prSet presAssocID="{AE2F5C27-A6E0-4957-8496-B23947B51179}" presName="accentRepeatNode" presStyleLbl="solidFgAcc1" presStyleIdx="3" presStyleCnt="4" custScaleX="122850" custScaleY="110700"/>
      <dgm:spPr>
        <a:ln>
          <a:solidFill>
            <a:schemeClr val="tx1">
              <a:lumMod val="50000"/>
              <a:lumOff val="50000"/>
            </a:schemeClr>
          </a:solidFill>
        </a:ln>
      </dgm:spPr>
    </dgm:pt>
  </dgm:ptLst>
  <dgm:cxnLst>
    <dgm:cxn modelId="{C970CF2C-D7EF-456D-AF1A-BA0C989045E0}" srcId="{F3473AB3-2B02-4A8B-A1F6-2AA09DD3CE1A}" destId="{FF5908FE-053E-4B6E-97F3-6A1D96172CC3}" srcOrd="2" destOrd="0" parTransId="{DB6D0FB9-CE0A-43CA-AD8D-DCAF2C962955}" sibTransId="{EA85FEF0-67F7-48B1-9304-5B3502AC2111}"/>
    <dgm:cxn modelId="{C0F1A72E-69F4-401E-B3A2-577B84BF0D63}" type="presOf" srcId="{FF5908FE-053E-4B6E-97F3-6A1D96172CC3}" destId="{F5911C92-6A7E-458C-87F4-6D98C05D180F}" srcOrd="0" destOrd="0" presId="urn:microsoft.com/office/officeart/2008/layout/VerticalCurvedList"/>
    <dgm:cxn modelId="{C5F3A73E-D3E3-42D9-8B76-3417EA3B44AC}" srcId="{F3473AB3-2B02-4A8B-A1F6-2AA09DD3CE1A}" destId="{AE2F5C27-A6E0-4957-8496-B23947B51179}" srcOrd="3" destOrd="0" parTransId="{2444A460-D552-47BB-8FEB-5BBE9661CFD6}" sibTransId="{F59A60A9-0449-4ABC-AB15-02A52BF8FA6D}"/>
    <dgm:cxn modelId="{09507668-AD54-48D7-BFA7-5A094CB4A26B}" type="presOf" srcId="{E0F420DB-AF27-4DB4-A568-DB68971D2C9E}" destId="{F1943EC0-00B8-4C63-8606-0BA24E76937F}" srcOrd="0" destOrd="0" presId="urn:microsoft.com/office/officeart/2008/layout/VerticalCurvedList"/>
    <dgm:cxn modelId="{132BB579-B7AE-40A3-9EA7-70034E6A2F2A}" type="presOf" srcId="{D50A6880-8D90-4F05-8A83-F459B72C5096}" destId="{328217EC-7BB7-4165-A091-1CD789C41A00}" srcOrd="0" destOrd="0" presId="urn:microsoft.com/office/officeart/2008/layout/VerticalCurvedList"/>
    <dgm:cxn modelId="{343D5F8A-EA3D-4FF8-A002-C5D8513B44F3}" type="presOf" srcId="{F3473AB3-2B02-4A8B-A1F6-2AA09DD3CE1A}" destId="{1A1BB393-40C5-4DCE-A64F-F370C85AA311}" srcOrd="0" destOrd="0" presId="urn:microsoft.com/office/officeart/2008/layout/VerticalCurvedList"/>
    <dgm:cxn modelId="{5BE93991-50F7-4CB0-BB94-6AFD31B464BE}" srcId="{F3473AB3-2B02-4A8B-A1F6-2AA09DD3CE1A}" destId="{E0F420DB-AF27-4DB4-A568-DB68971D2C9E}" srcOrd="1" destOrd="0" parTransId="{AA96D848-0F64-4164-BD4D-1A881A03443E}" sibTransId="{00E56B76-9C22-41F1-8838-BAAC701743CB}"/>
    <dgm:cxn modelId="{796153C5-1A89-45FA-B3DF-4FA3830638F7}" type="presOf" srcId="{22F5BBF7-A850-4D87-BCA7-71584D52B672}" destId="{704AF77B-38FE-4C9D-81F9-5A52ACEE3BAC}" srcOrd="0" destOrd="0" presId="urn:microsoft.com/office/officeart/2008/layout/VerticalCurvedList"/>
    <dgm:cxn modelId="{F33BD9ED-CF50-423B-AA80-0A99D3C35D09}" type="presOf" srcId="{AE2F5C27-A6E0-4957-8496-B23947B51179}" destId="{F7DB113E-D0F9-4E7C-A14F-228C02AD0760}" srcOrd="0" destOrd="0" presId="urn:microsoft.com/office/officeart/2008/layout/VerticalCurvedList"/>
    <dgm:cxn modelId="{54D526F5-E973-4A83-A634-D39677016959}" srcId="{F3473AB3-2B02-4A8B-A1F6-2AA09DD3CE1A}" destId="{22F5BBF7-A850-4D87-BCA7-71584D52B672}" srcOrd="0" destOrd="0" parTransId="{32BD5E06-F9A3-4CFE-B22A-0BBD67312E22}" sibTransId="{D50A6880-8D90-4F05-8A83-F459B72C5096}"/>
    <dgm:cxn modelId="{DFF7AE4E-7A6A-4440-80B7-B32E253D1807}" type="presParOf" srcId="{1A1BB393-40C5-4DCE-A64F-F370C85AA311}" destId="{A2F1FFC9-EE60-4BB7-B7A9-B3EA28B20F64}" srcOrd="0" destOrd="0" presId="urn:microsoft.com/office/officeart/2008/layout/VerticalCurvedList"/>
    <dgm:cxn modelId="{7A3F4DDF-D83E-49DD-9F1B-2311C495D766}" type="presParOf" srcId="{A2F1FFC9-EE60-4BB7-B7A9-B3EA28B20F64}" destId="{8049C826-C869-47FB-9CF0-6F28DF6F67AB}" srcOrd="0" destOrd="0" presId="urn:microsoft.com/office/officeart/2008/layout/VerticalCurvedList"/>
    <dgm:cxn modelId="{E3C095CF-5FB4-443C-B881-70449B3897F9}" type="presParOf" srcId="{8049C826-C869-47FB-9CF0-6F28DF6F67AB}" destId="{55274E26-AAE6-442E-BF61-E660826A9C9D}" srcOrd="0" destOrd="0" presId="urn:microsoft.com/office/officeart/2008/layout/VerticalCurvedList"/>
    <dgm:cxn modelId="{39C5C2ED-BB02-43ED-B3A4-5272A34AF4D0}" type="presParOf" srcId="{8049C826-C869-47FB-9CF0-6F28DF6F67AB}" destId="{328217EC-7BB7-4165-A091-1CD789C41A00}" srcOrd="1" destOrd="0" presId="urn:microsoft.com/office/officeart/2008/layout/VerticalCurvedList"/>
    <dgm:cxn modelId="{D451A0B2-65B3-4274-AB6A-2BF4A5247DCF}" type="presParOf" srcId="{8049C826-C869-47FB-9CF0-6F28DF6F67AB}" destId="{6409BB24-FC11-4148-B643-F784F44D00DE}" srcOrd="2" destOrd="0" presId="urn:microsoft.com/office/officeart/2008/layout/VerticalCurvedList"/>
    <dgm:cxn modelId="{0FB33B7E-E551-40FF-B74B-5734F1C5076F}" type="presParOf" srcId="{8049C826-C869-47FB-9CF0-6F28DF6F67AB}" destId="{FD2EE0AE-AF7D-434C-9015-BDBD445ABACC}" srcOrd="3" destOrd="0" presId="urn:microsoft.com/office/officeart/2008/layout/VerticalCurvedList"/>
    <dgm:cxn modelId="{29B8A792-A8C0-469E-92BE-4CBA44C9B6C2}" type="presParOf" srcId="{A2F1FFC9-EE60-4BB7-B7A9-B3EA28B20F64}" destId="{704AF77B-38FE-4C9D-81F9-5A52ACEE3BAC}" srcOrd="1" destOrd="0" presId="urn:microsoft.com/office/officeart/2008/layout/VerticalCurvedList"/>
    <dgm:cxn modelId="{540C0DED-A1DC-4F31-A6D4-4FEECC6C0C83}" type="presParOf" srcId="{A2F1FFC9-EE60-4BB7-B7A9-B3EA28B20F64}" destId="{DD53E9F9-44D1-4277-BCB8-791B76C2079D}" srcOrd="2" destOrd="0" presId="urn:microsoft.com/office/officeart/2008/layout/VerticalCurvedList"/>
    <dgm:cxn modelId="{2896F977-5257-42E9-98AF-19C430DAE97C}" type="presParOf" srcId="{DD53E9F9-44D1-4277-BCB8-791B76C2079D}" destId="{D14FB2A8-9043-48C1-BE66-A69B6FAA6E30}" srcOrd="0" destOrd="0" presId="urn:microsoft.com/office/officeart/2008/layout/VerticalCurvedList"/>
    <dgm:cxn modelId="{4BDC0814-C750-44F3-9EAF-09C3D0CCBCA1}" type="presParOf" srcId="{A2F1FFC9-EE60-4BB7-B7A9-B3EA28B20F64}" destId="{F1943EC0-00B8-4C63-8606-0BA24E76937F}" srcOrd="3" destOrd="0" presId="urn:microsoft.com/office/officeart/2008/layout/VerticalCurvedList"/>
    <dgm:cxn modelId="{970D6E22-88D3-4A8E-99C3-B379D37FFAD6}" type="presParOf" srcId="{A2F1FFC9-EE60-4BB7-B7A9-B3EA28B20F64}" destId="{4A7E74A9-734C-429E-821F-7C231BFB0B9E}" srcOrd="4" destOrd="0" presId="urn:microsoft.com/office/officeart/2008/layout/VerticalCurvedList"/>
    <dgm:cxn modelId="{4072504F-1EE5-4C74-8639-CDEF1BE0397B}" type="presParOf" srcId="{4A7E74A9-734C-429E-821F-7C231BFB0B9E}" destId="{7B52785F-1997-446A-B450-8BF629993970}" srcOrd="0" destOrd="0" presId="urn:microsoft.com/office/officeart/2008/layout/VerticalCurvedList"/>
    <dgm:cxn modelId="{0ADAED36-C67E-4733-8780-B80EF67FB063}" type="presParOf" srcId="{A2F1FFC9-EE60-4BB7-B7A9-B3EA28B20F64}" destId="{F5911C92-6A7E-458C-87F4-6D98C05D180F}" srcOrd="5" destOrd="0" presId="urn:microsoft.com/office/officeart/2008/layout/VerticalCurvedList"/>
    <dgm:cxn modelId="{EF9D63A7-3B3A-4017-8C07-B32189D7A289}" type="presParOf" srcId="{A2F1FFC9-EE60-4BB7-B7A9-B3EA28B20F64}" destId="{009544D8-DD3D-438A-B579-8EBEE79FB3D9}" srcOrd="6" destOrd="0" presId="urn:microsoft.com/office/officeart/2008/layout/VerticalCurvedList"/>
    <dgm:cxn modelId="{17E03ACF-F07F-4564-ADAF-A4CAA37AE361}" type="presParOf" srcId="{009544D8-DD3D-438A-B579-8EBEE79FB3D9}" destId="{7838938D-CBB0-4270-8AF5-72C420EF84EF}" srcOrd="0" destOrd="0" presId="urn:microsoft.com/office/officeart/2008/layout/VerticalCurvedList"/>
    <dgm:cxn modelId="{442A3532-F0FC-43B1-862C-780AD79BD815}" type="presParOf" srcId="{A2F1FFC9-EE60-4BB7-B7A9-B3EA28B20F64}" destId="{F7DB113E-D0F9-4E7C-A14F-228C02AD0760}" srcOrd="7" destOrd="0" presId="urn:microsoft.com/office/officeart/2008/layout/VerticalCurvedList"/>
    <dgm:cxn modelId="{C0D7D47A-D323-44EF-B50B-B7B0622B505F}" type="presParOf" srcId="{A2F1FFC9-EE60-4BB7-B7A9-B3EA28B20F64}" destId="{4441ECA2-C804-406A-9647-4515B4CDB629}" srcOrd="8" destOrd="0" presId="urn:microsoft.com/office/officeart/2008/layout/VerticalCurvedList"/>
    <dgm:cxn modelId="{E8D5C420-324C-425D-B797-55291E76A00E}" type="presParOf" srcId="{4441ECA2-C804-406A-9647-4515B4CDB629}" destId="{F2757697-B4B9-4ECA-8326-57C10ED5907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F842A6-2127-471D-A1FB-7D95D3CA62FA}" type="doc">
      <dgm:prSet loTypeId="urn:microsoft.com/office/officeart/2005/8/layout/hProcess10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B708623-580F-4759-A6DD-A3FB851896E6}">
      <dgm:prSet phldrT="[Text]"/>
      <dgm:spPr/>
      <dgm:t>
        <a:bodyPr/>
        <a:lstStyle/>
        <a:p>
          <a:endParaRPr lang="en-US"/>
        </a:p>
      </dgm:t>
    </dgm:pt>
    <dgm:pt modelId="{7639A22C-6BAB-439D-98BA-3E394FBEB761}" type="parTrans" cxnId="{7D4E40FB-8B1A-41E0-B3A4-703740E4284E}">
      <dgm:prSet/>
      <dgm:spPr/>
      <dgm:t>
        <a:bodyPr/>
        <a:lstStyle/>
        <a:p>
          <a:endParaRPr lang="en-US"/>
        </a:p>
      </dgm:t>
    </dgm:pt>
    <dgm:pt modelId="{E4E0FB02-5629-4EAB-8FAA-1CEDC54FBA43}" type="sibTrans" cxnId="{7D4E40FB-8B1A-41E0-B3A4-703740E4284E}">
      <dgm:prSet/>
      <dgm:spPr/>
      <dgm:t>
        <a:bodyPr/>
        <a:lstStyle/>
        <a:p>
          <a:endParaRPr lang="en-US"/>
        </a:p>
      </dgm:t>
    </dgm:pt>
    <dgm:pt modelId="{8C735EDA-B36F-47DF-A84D-AE2005FAD18A}">
      <dgm:prSet phldrT="[Text]"/>
      <dgm:spPr/>
      <dgm:t>
        <a:bodyPr/>
        <a:lstStyle/>
        <a:p>
          <a:endParaRPr lang="en-US"/>
        </a:p>
      </dgm:t>
    </dgm:pt>
    <dgm:pt modelId="{F3835E61-F63D-4B65-9316-A0B34E2CE595}" type="parTrans" cxnId="{7FCFD196-FDDB-4A63-97D8-624F02E50588}">
      <dgm:prSet/>
      <dgm:spPr/>
      <dgm:t>
        <a:bodyPr/>
        <a:lstStyle/>
        <a:p>
          <a:endParaRPr lang="en-US"/>
        </a:p>
      </dgm:t>
    </dgm:pt>
    <dgm:pt modelId="{41AC185F-CB65-46CF-BD10-4C3C6F936FDF}" type="sibTrans" cxnId="{7FCFD196-FDDB-4A63-97D8-624F02E50588}">
      <dgm:prSet/>
      <dgm:spPr/>
      <dgm:t>
        <a:bodyPr/>
        <a:lstStyle/>
        <a:p>
          <a:endParaRPr lang="en-US"/>
        </a:p>
      </dgm:t>
    </dgm:pt>
    <dgm:pt modelId="{8B0F59E8-8474-412E-9E86-F7F1B5A0DDAD}">
      <dgm:prSet phldrT="[Text]"/>
      <dgm:spPr/>
      <dgm:t>
        <a:bodyPr/>
        <a:lstStyle/>
        <a:p>
          <a:endParaRPr lang="en-US"/>
        </a:p>
      </dgm:t>
    </dgm:pt>
    <dgm:pt modelId="{F0F71E54-AE0B-4605-90A8-EB200E7C7479}" type="parTrans" cxnId="{23EDCC0E-CD54-4DF0-B181-EE7FE798F1B7}">
      <dgm:prSet/>
      <dgm:spPr/>
      <dgm:t>
        <a:bodyPr/>
        <a:lstStyle/>
        <a:p>
          <a:endParaRPr lang="en-US"/>
        </a:p>
      </dgm:t>
    </dgm:pt>
    <dgm:pt modelId="{BEB5C030-1ED7-4914-B71D-9F2F885B9AC3}" type="sibTrans" cxnId="{23EDCC0E-CD54-4DF0-B181-EE7FE798F1B7}">
      <dgm:prSet/>
      <dgm:spPr/>
      <dgm:t>
        <a:bodyPr/>
        <a:lstStyle/>
        <a:p>
          <a:endParaRPr lang="en-US"/>
        </a:p>
      </dgm:t>
    </dgm:pt>
    <dgm:pt modelId="{2AE6DDAF-386A-4B92-96ED-596534099343}" type="pres">
      <dgm:prSet presAssocID="{07F842A6-2127-471D-A1FB-7D95D3CA62FA}" presName="Name0" presStyleCnt="0">
        <dgm:presLayoutVars>
          <dgm:dir/>
          <dgm:resizeHandles val="exact"/>
        </dgm:presLayoutVars>
      </dgm:prSet>
      <dgm:spPr/>
    </dgm:pt>
    <dgm:pt modelId="{7A90377E-9834-4751-93DA-7CE9E19629C4}" type="pres">
      <dgm:prSet presAssocID="{0B708623-580F-4759-A6DD-A3FB851896E6}" presName="composite" presStyleCnt="0"/>
      <dgm:spPr/>
    </dgm:pt>
    <dgm:pt modelId="{549058C4-056D-41A2-A2B2-3EF149A30E60}" type="pres">
      <dgm:prSet presAssocID="{0B708623-580F-4759-A6DD-A3FB851896E6}" presName="imagSh" presStyleLbl="bgImgPlace1" presStyleIdx="0" presStyleCnt="3" custLinFactNeighborX="-2134" custLinFactNeighborY="26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000" r="-107000"/>
          </a:stretch>
        </a:blipFill>
      </dgm:spPr>
    </dgm:pt>
    <dgm:pt modelId="{BFE5CAF7-EDD7-435D-B968-366D6A95C6CA}" type="pres">
      <dgm:prSet presAssocID="{0B708623-580F-4759-A6DD-A3FB851896E6}" presName="txNode" presStyleLbl="node1" presStyleIdx="0" presStyleCnt="3" custScaleY="135783" custLinFactNeighborX="-1021" custLinFactNeighborY="24248">
        <dgm:presLayoutVars>
          <dgm:bulletEnabled val="1"/>
        </dgm:presLayoutVars>
      </dgm:prSet>
      <dgm:spPr/>
    </dgm:pt>
    <dgm:pt modelId="{54D602AF-72AC-4944-9857-0CFA7558EDFC}" type="pres">
      <dgm:prSet presAssocID="{E4E0FB02-5629-4EAB-8FAA-1CEDC54FBA43}" presName="sibTrans" presStyleLbl="sibTrans2D1" presStyleIdx="0" presStyleCnt="2"/>
      <dgm:spPr/>
    </dgm:pt>
    <dgm:pt modelId="{4D9CBF6D-75DB-4146-921E-455C0388E7E2}" type="pres">
      <dgm:prSet presAssocID="{E4E0FB02-5629-4EAB-8FAA-1CEDC54FBA43}" presName="connTx" presStyleLbl="sibTrans2D1" presStyleIdx="0" presStyleCnt="2"/>
      <dgm:spPr/>
    </dgm:pt>
    <dgm:pt modelId="{A1F105CF-735E-4F29-8B59-EB24652410E8}" type="pres">
      <dgm:prSet presAssocID="{8C735EDA-B36F-47DF-A84D-AE2005FAD18A}" presName="composite" presStyleCnt="0"/>
      <dgm:spPr/>
    </dgm:pt>
    <dgm:pt modelId="{41A26489-D4BB-4059-BA00-1592D7B2B898}" type="pres">
      <dgm:prSet presAssocID="{8C735EDA-B36F-47DF-A84D-AE2005FAD18A}" presName="imagSh" presStyleLbl="b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000" r="-107000"/>
          </a:stretch>
        </a:blipFill>
      </dgm:spPr>
    </dgm:pt>
    <dgm:pt modelId="{C904779E-CB93-4203-B6BC-040C4B75108B}" type="pres">
      <dgm:prSet presAssocID="{8C735EDA-B36F-47DF-A84D-AE2005FAD18A}" presName="txNode" presStyleLbl="node1" presStyleIdx="1" presStyleCnt="3" custScaleY="135874" custLinFactNeighborY="25606">
        <dgm:presLayoutVars>
          <dgm:bulletEnabled val="1"/>
        </dgm:presLayoutVars>
      </dgm:prSet>
      <dgm:spPr/>
    </dgm:pt>
    <dgm:pt modelId="{B1D917DF-337A-4A52-A773-C94828515F2A}" type="pres">
      <dgm:prSet presAssocID="{41AC185F-CB65-46CF-BD10-4C3C6F936FDF}" presName="sibTrans" presStyleLbl="sibTrans2D1" presStyleIdx="1" presStyleCnt="2"/>
      <dgm:spPr/>
    </dgm:pt>
    <dgm:pt modelId="{8563C1D0-8847-4C75-8E93-3C2450C4EBBD}" type="pres">
      <dgm:prSet presAssocID="{41AC185F-CB65-46CF-BD10-4C3C6F936FDF}" presName="connTx" presStyleLbl="sibTrans2D1" presStyleIdx="1" presStyleCnt="2"/>
      <dgm:spPr/>
    </dgm:pt>
    <dgm:pt modelId="{185E9857-0959-4B88-B7BA-C628B57F3009}" type="pres">
      <dgm:prSet presAssocID="{8B0F59E8-8474-412E-9E86-F7F1B5A0DDAD}" presName="composite" presStyleCnt="0"/>
      <dgm:spPr/>
    </dgm:pt>
    <dgm:pt modelId="{73C0578D-A9E6-4757-8B55-18E2DEE509EE}" type="pres">
      <dgm:prSet presAssocID="{8B0F59E8-8474-412E-9E86-F7F1B5A0DDAD}" presName="imagSh" presStyleLbl="b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000" r="-107000"/>
          </a:stretch>
        </a:blipFill>
      </dgm:spPr>
    </dgm:pt>
    <dgm:pt modelId="{569D3BDC-44CE-4A43-9242-D1F820A96C1F}" type="pres">
      <dgm:prSet presAssocID="{8B0F59E8-8474-412E-9E86-F7F1B5A0DDAD}" presName="txNode" presStyleLbl="node1" presStyleIdx="2" presStyleCnt="3" custScaleY="135874" custLinFactNeighborY="25073">
        <dgm:presLayoutVars>
          <dgm:bulletEnabled val="1"/>
        </dgm:presLayoutVars>
      </dgm:prSet>
      <dgm:spPr/>
    </dgm:pt>
  </dgm:ptLst>
  <dgm:cxnLst>
    <dgm:cxn modelId="{23EDCC0E-CD54-4DF0-B181-EE7FE798F1B7}" srcId="{07F842A6-2127-471D-A1FB-7D95D3CA62FA}" destId="{8B0F59E8-8474-412E-9E86-F7F1B5A0DDAD}" srcOrd="2" destOrd="0" parTransId="{F0F71E54-AE0B-4605-90A8-EB200E7C7479}" sibTransId="{BEB5C030-1ED7-4914-B71D-9F2F885B9AC3}"/>
    <dgm:cxn modelId="{9F4AB41E-C3A2-491F-BD74-0360B32169D5}" type="presOf" srcId="{E4E0FB02-5629-4EAB-8FAA-1CEDC54FBA43}" destId="{54D602AF-72AC-4944-9857-0CFA7558EDFC}" srcOrd="0" destOrd="0" presId="urn:microsoft.com/office/officeart/2005/8/layout/hProcess10"/>
    <dgm:cxn modelId="{CC468228-49E7-48C8-B6AC-C41B1A70C130}" type="presOf" srcId="{41AC185F-CB65-46CF-BD10-4C3C6F936FDF}" destId="{B1D917DF-337A-4A52-A773-C94828515F2A}" srcOrd="0" destOrd="0" presId="urn:microsoft.com/office/officeart/2005/8/layout/hProcess10"/>
    <dgm:cxn modelId="{CF4F4B61-BDD8-4EB8-90D4-4FE25C1A610F}" type="presOf" srcId="{E4E0FB02-5629-4EAB-8FAA-1CEDC54FBA43}" destId="{4D9CBF6D-75DB-4146-921E-455C0388E7E2}" srcOrd="1" destOrd="0" presId="urn:microsoft.com/office/officeart/2005/8/layout/hProcess10"/>
    <dgm:cxn modelId="{3DD68850-266F-4272-ABA0-F7A9B52587F0}" type="presOf" srcId="{8C735EDA-B36F-47DF-A84D-AE2005FAD18A}" destId="{C904779E-CB93-4203-B6BC-040C4B75108B}" srcOrd="0" destOrd="0" presId="urn:microsoft.com/office/officeart/2005/8/layout/hProcess10"/>
    <dgm:cxn modelId="{A6DFB17E-57B6-4D33-8139-8F0DF815293A}" type="presOf" srcId="{07F842A6-2127-471D-A1FB-7D95D3CA62FA}" destId="{2AE6DDAF-386A-4B92-96ED-596534099343}" srcOrd="0" destOrd="0" presId="urn:microsoft.com/office/officeart/2005/8/layout/hProcess10"/>
    <dgm:cxn modelId="{A931F982-2A1F-4605-8290-3F89912CA2ED}" type="presOf" srcId="{41AC185F-CB65-46CF-BD10-4C3C6F936FDF}" destId="{8563C1D0-8847-4C75-8E93-3C2450C4EBBD}" srcOrd="1" destOrd="0" presId="urn:microsoft.com/office/officeart/2005/8/layout/hProcess10"/>
    <dgm:cxn modelId="{7FCFD196-FDDB-4A63-97D8-624F02E50588}" srcId="{07F842A6-2127-471D-A1FB-7D95D3CA62FA}" destId="{8C735EDA-B36F-47DF-A84D-AE2005FAD18A}" srcOrd="1" destOrd="0" parTransId="{F3835E61-F63D-4B65-9316-A0B34E2CE595}" sibTransId="{41AC185F-CB65-46CF-BD10-4C3C6F936FDF}"/>
    <dgm:cxn modelId="{F2713CBA-9C24-40EE-AB46-91410F4581E1}" type="presOf" srcId="{8B0F59E8-8474-412E-9E86-F7F1B5A0DDAD}" destId="{569D3BDC-44CE-4A43-9242-D1F820A96C1F}" srcOrd="0" destOrd="0" presId="urn:microsoft.com/office/officeart/2005/8/layout/hProcess10"/>
    <dgm:cxn modelId="{0D05F1CE-8A7B-45FD-873E-5E04093AB2B2}" type="presOf" srcId="{0B708623-580F-4759-A6DD-A3FB851896E6}" destId="{BFE5CAF7-EDD7-435D-B968-366D6A95C6CA}" srcOrd="0" destOrd="0" presId="urn:microsoft.com/office/officeart/2005/8/layout/hProcess10"/>
    <dgm:cxn modelId="{7D4E40FB-8B1A-41E0-B3A4-703740E4284E}" srcId="{07F842A6-2127-471D-A1FB-7D95D3CA62FA}" destId="{0B708623-580F-4759-A6DD-A3FB851896E6}" srcOrd="0" destOrd="0" parTransId="{7639A22C-6BAB-439D-98BA-3E394FBEB761}" sibTransId="{E4E0FB02-5629-4EAB-8FAA-1CEDC54FBA43}"/>
    <dgm:cxn modelId="{B8D83D53-E8F3-43C4-9BE0-0CD0A3DE605C}" type="presParOf" srcId="{2AE6DDAF-386A-4B92-96ED-596534099343}" destId="{7A90377E-9834-4751-93DA-7CE9E19629C4}" srcOrd="0" destOrd="0" presId="urn:microsoft.com/office/officeart/2005/8/layout/hProcess10"/>
    <dgm:cxn modelId="{7E1B8253-588D-4E6A-9F7D-AC61C35EFEE9}" type="presParOf" srcId="{7A90377E-9834-4751-93DA-7CE9E19629C4}" destId="{549058C4-056D-41A2-A2B2-3EF149A30E60}" srcOrd="0" destOrd="0" presId="urn:microsoft.com/office/officeart/2005/8/layout/hProcess10"/>
    <dgm:cxn modelId="{65D8944D-8642-48FA-8643-1A328F557D50}" type="presParOf" srcId="{7A90377E-9834-4751-93DA-7CE9E19629C4}" destId="{BFE5CAF7-EDD7-435D-B968-366D6A95C6CA}" srcOrd="1" destOrd="0" presId="urn:microsoft.com/office/officeart/2005/8/layout/hProcess10"/>
    <dgm:cxn modelId="{11DF0975-E720-4D93-A5C0-B3E4446403AD}" type="presParOf" srcId="{2AE6DDAF-386A-4B92-96ED-596534099343}" destId="{54D602AF-72AC-4944-9857-0CFA7558EDFC}" srcOrd="1" destOrd="0" presId="urn:microsoft.com/office/officeart/2005/8/layout/hProcess10"/>
    <dgm:cxn modelId="{DDD55072-8EBB-4D7B-A3FD-D1C741C6AD34}" type="presParOf" srcId="{54D602AF-72AC-4944-9857-0CFA7558EDFC}" destId="{4D9CBF6D-75DB-4146-921E-455C0388E7E2}" srcOrd="0" destOrd="0" presId="urn:microsoft.com/office/officeart/2005/8/layout/hProcess10"/>
    <dgm:cxn modelId="{BD3E79AD-EF81-439F-AE96-81399B1FD7C7}" type="presParOf" srcId="{2AE6DDAF-386A-4B92-96ED-596534099343}" destId="{A1F105CF-735E-4F29-8B59-EB24652410E8}" srcOrd="2" destOrd="0" presId="urn:microsoft.com/office/officeart/2005/8/layout/hProcess10"/>
    <dgm:cxn modelId="{D1FD550D-B116-4ABD-BA53-EB822B97CC39}" type="presParOf" srcId="{A1F105CF-735E-4F29-8B59-EB24652410E8}" destId="{41A26489-D4BB-4059-BA00-1592D7B2B898}" srcOrd="0" destOrd="0" presId="urn:microsoft.com/office/officeart/2005/8/layout/hProcess10"/>
    <dgm:cxn modelId="{EB304049-8740-4F7F-94BF-BA7E4363C398}" type="presParOf" srcId="{A1F105CF-735E-4F29-8B59-EB24652410E8}" destId="{C904779E-CB93-4203-B6BC-040C4B75108B}" srcOrd="1" destOrd="0" presId="urn:microsoft.com/office/officeart/2005/8/layout/hProcess10"/>
    <dgm:cxn modelId="{8C11EBB0-3A7E-4E28-8624-085764298B4B}" type="presParOf" srcId="{2AE6DDAF-386A-4B92-96ED-596534099343}" destId="{B1D917DF-337A-4A52-A773-C94828515F2A}" srcOrd="3" destOrd="0" presId="urn:microsoft.com/office/officeart/2005/8/layout/hProcess10"/>
    <dgm:cxn modelId="{30AE8AF4-8FA7-40F3-8676-2224A5F75560}" type="presParOf" srcId="{B1D917DF-337A-4A52-A773-C94828515F2A}" destId="{8563C1D0-8847-4C75-8E93-3C2450C4EBBD}" srcOrd="0" destOrd="0" presId="urn:microsoft.com/office/officeart/2005/8/layout/hProcess10"/>
    <dgm:cxn modelId="{669FB140-B101-43A7-B81A-804955F7F749}" type="presParOf" srcId="{2AE6DDAF-386A-4B92-96ED-596534099343}" destId="{185E9857-0959-4B88-B7BA-C628B57F3009}" srcOrd="4" destOrd="0" presId="urn:microsoft.com/office/officeart/2005/8/layout/hProcess10"/>
    <dgm:cxn modelId="{D12C531A-B5DE-49A2-8A13-E03BE71408BA}" type="presParOf" srcId="{185E9857-0959-4B88-B7BA-C628B57F3009}" destId="{73C0578D-A9E6-4757-8B55-18E2DEE509EE}" srcOrd="0" destOrd="0" presId="urn:microsoft.com/office/officeart/2005/8/layout/hProcess10"/>
    <dgm:cxn modelId="{95F240F8-C147-423D-B0D8-EA0A5C819F8B}" type="presParOf" srcId="{185E9857-0959-4B88-B7BA-C628B57F3009}" destId="{569D3BDC-44CE-4A43-9242-D1F820A96C1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0999-2548-46EE-A9E5-D8C566C8594D}">
      <dsp:nvSpPr>
        <dsp:cNvPr id="0" name=""/>
        <dsp:cNvSpPr/>
      </dsp:nvSpPr>
      <dsp:spPr>
        <a:xfrm>
          <a:off x="67927" y="996723"/>
          <a:ext cx="2321718" cy="1160859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solidFill>
              <a:schemeClr val="tx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Train Data ≠ Test Data (Background &amp; Image Capture Differences) </a:t>
          </a:r>
          <a:r>
            <a:rPr lang="en-US" sz="1400" kern="1200">
              <a:solidFill>
                <a:schemeClr val="tx1"/>
              </a:solidFill>
              <a:sym typeface="Wingdings" panose="05000000000000000000" pitchFamily="2" charset="2"/>
            </a:rPr>
            <a:t>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  <a:sym typeface="Wingdings" panose="05000000000000000000" pitchFamily="2" charset="2"/>
            </a:rPr>
            <a:t> </a:t>
          </a:r>
          <a:r>
            <a:rPr lang="en-US" sz="1400" b="1" kern="1200">
              <a:solidFill>
                <a:schemeClr val="tx1"/>
              </a:solidFill>
              <a:sym typeface="Wingdings" panose="05000000000000000000" pitchFamily="2" charset="2"/>
            </a:rPr>
            <a:t>Preprocessing steps applied</a:t>
          </a:r>
          <a:endParaRPr lang="en-US" sz="1400" b="1" kern="1200">
            <a:solidFill>
              <a:schemeClr val="tx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 </a:t>
          </a:r>
        </a:p>
      </dsp:txBody>
      <dsp:txXfrm>
        <a:off x="101927" y="1030723"/>
        <a:ext cx="2253718" cy="1092859"/>
      </dsp:txXfrm>
    </dsp:sp>
    <dsp:sp modelId="{67A63231-4259-4D75-B25F-62A9CB668C57}">
      <dsp:nvSpPr>
        <dsp:cNvPr id="0" name=""/>
        <dsp:cNvSpPr/>
      </dsp:nvSpPr>
      <dsp:spPr>
        <a:xfrm>
          <a:off x="300099" y="2157582"/>
          <a:ext cx="165236" cy="840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0160"/>
              </a:lnTo>
              <a:lnTo>
                <a:pt x="165236" y="840160"/>
              </a:lnTo>
            </a:path>
          </a:pathLst>
        </a:custGeom>
        <a:noFill/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14CB3A-F9A1-4D62-9D6E-37CDAF25C547}">
      <dsp:nvSpPr>
        <dsp:cNvPr id="0" name=""/>
        <dsp:cNvSpPr/>
      </dsp:nvSpPr>
      <dsp:spPr>
        <a:xfrm>
          <a:off x="465335" y="2417313"/>
          <a:ext cx="1857374" cy="1160859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 Background Removal                        </a:t>
          </a:r>
          <a:r>
            <a:rPr lang="en-US" sz="1400" kern="1200"/>
            <a:t>– to standardize image conditions</a:t>
          </a:r>
        </a:p>
      </dsp:txBody>
      <dsp:txXfrm>
        <a:off x="499335" y="2451313"/>
        <a:ext cx="1789374" cy="1092859"/>
      </dsp:txXfrm>
    </dsp:sp>
    <dsp:sp modelId="{493D5EE8-8F6B-4FBB-8DB2-990B2DC1251B}">
      <dsp:nvSpPr>
        <dsp:cNvPr id="0" name=""/>
        <dsp:cNvSpPr/>
      </dsp:nvSpPr>
      <dsp:spPr>
        <a:xfrm>
          <a:off x="300099" y="2157582"/>
          <a:ext cx="186986" cy="2291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1234"/>
              </a:lnTo>
              <a:lnTo>
                <a:pt x="186986" y="2291234"/>
              </a:lnTo>
            </a:path>
          </a:pathLst>
        </a:custGeom>
        <a:noFill/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E46F8-B3E4-403C-8E71-6CF258791335}">
      <dsp:nvSpPr>
        <dsp:cNvPr id="0" name=""/>
        <dsp:cNvSpPr/>
      </dsp:nvSpPr>
      <dsp:spPr>
        <a:xfrm>
          <a:off x="487085" y="3868387"/>
          <a:ext cx="1857374" cy="1160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Aptos Display" panose="020F0302020204030204"/>
            </a:rPr>
            <a:t>Color</a:t>
          </a:r>
          <a:r>
            <a:rPr lang="en-US" sz="1400" b="1" kern="1200"/>
            <a:t> </a:t>
          </a:r>
          <a:r>
            <a:rPr lang="en-US" sz="1400" b="1" kern="1200">
              <a:latin typeface="Aptos Display" panose="020F0302020204030204"/>
            </a:rPr>
            <a:t>Retrieval</a:t>
          </a:r>
          <a:r>
            <a:rPr lang="en-US" sz="1400" b="1" kern="1200"/>
            <a:t>   </a:t>
          </a:r>
          <a:r>
            <a:rPr lang="en-US" sz="1400" b="1" kern="1200">
              <a:latin typeface="Aptos Display" panose="020F0302020204030204"/>
            </a:rPr>
            <a:t>            </a:t>
          </a:r>
          <a:r>
            <a:rPr lang="en-US" sz="1400" b="0" kern="1200"/>
            <a:t>(</a:t>
          </a:r>
          <a:r>
            <a:rPr lang="en-US" sz="1400" b="0" kern="1200">
              <a:latin typeface="Aptos Display" panose="020F0302020204030204"/>
            </a:rPr>
            <a:t>For Bags</a:t>
          </a:r>
          <a:r>
            <a:rPr lang="en-US" sz="1400" b="0" kern="1200"/>
            <a:t> / Shoes / Clothes)</a:t>
          </a:r>
        </a:p>
      </dsp:txBody>
      <dsp:txXfrm>
        <a:off x="521085" y="3902387"/>
        <a:ext cx="1789374" cy="1092859"/>
      </dsp:txXfrm>
    </dsp:sp>
    <dsp:sp modelId="{DA2B7EB7-5886-45A0-8576-54BA4860B0A9}">
      <dsp:nvSpPr>
        <dsp:cNvPr id="0" name=""/>
        <dsp:cNvSpPr/>
      </dsp:nvSpPr>
      <dsp:spPr>
        <a:xfrm>
          <a:off x="2903140" y="966239"/>
          <a:ext cx="2321718" cy="1160859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2937140" y="1000239"/>
        <a:ext cx="2253718" cy="1092859"/>
      </dsp:txXfrm>
    </dsp:sp>
    <dsp:sp modelId="{AED47294-82D2-4E5D-A977-62F2B2DE2338}">
      <dsp:nvSpPr>
        <dsp:cNvPr id="0" name=""/>
        <dsp:cNvSpPr/>
      </dsp:nvSpPr>
      <dsp:spPr>
        <a:xfrm>
          <a:off x="5805289" y="966239"/>
          <a:ext cx="2321718" cy="1160859"/>
        </a:xfrm>
        <a:prstGeom prst="roundRect">
          <a:avLst>
            <a:gd name="adj" fmla="val 10000"/>
          </a:avLst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 </a:t>
          </a:r>
          <a:r>
            <a:rPr lang="en-US" sz="1400" kern="1200">
              <a:solidFill>
                <a:schemeClr val="tx1"/>
              </a:solidFill>
            </a:rPr>
            <a:t>1 Image per Class →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</a:rPr>
            <a:t>Leads to the use of:</a:t>
          </a:r>
        </a:p>
      </dsp:txBody>
      <dsp:txXfrm>
        <a:off x="5839289" y="1000239"/>
        <a:ext cx="2253718" cy="1092859"/>
      </dsp:txXfrm>
    </dsp:sp>
    <dsp:sp modelId="{11739911-CB18-4170-94EE-D2695AB40FCA}">
      <dsp:nvSpPr>
        <dsp:cNvPr id="0" name=""/>
        <dsp:cNvSpPr/>
      </dsp:nvSpPr>
      <dsp:spPr>
        <a:xfrm>
          <a:off x="6037460" y="2127098"/>
          <a:ext cx="232171" cy="8706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0644"/>
              </a:lnTo>
              <a:lnTo>
                <a:pt x="232171" y="870644"/>
              </a:lnTo>
            </a:path>
          </a:pathLst>
        </a:custGeom>
        <a:noFill/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392B2-320A-4D78-A692-2C1C7740BCED}">
      <dsp:nvSpPr>
        <dsp:cNvPr id="0" name=""/>
        <dsp:cNvSpPr/>
      </dsp:nvSpPr>
      <dsp:spPr>
        <a:xfrm>
          <a:off x="6269632" y="2417313"/>
          <a:ext cx="1857374" cy="1160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CNN-based Models with contrastive learning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(e.g., ResNet variants) for feature extraction</a:t>
          </a:r>
        </a:p>
      </dsp:txBody>
      <dsp:txXfrm>
        <a:off x="6303632" y="2451313"/>
        <a:ext cx="1789374" cy="1092859"/>
      </dsp:txXfrm>
    </dsp:sp>
    <dsp:sp modelId="{C4F1914F-1C84-4A08-AA8C-07C692348797}">
      <dsp:nvSpPr>
        <dsp:cNvPr id="0" name=""/>
        <dsp:cNvSpPr/>
      </dsp:nvSpPr>
      <dsp:spPr>
        <a:xfrm>
          <a:off x="6037460" y="2127098"/>
          <a:ext cx="232171" cy="2321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1718"/>
              </a:lnTo>
              <a:lnTo>
                <a:pt x="232171" y="2321718"/>
              </a:lnTo>
            </a:path>
          </a:pathLst>
        </a:custGeom>
        <a:noFill/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FACF7-D75B-48F0-B963-0CF8E60D0F1D}">
      <dsp:nvSpPr>
        <dsp:cNvPr id="0" name=""/>
        <dsp:cNvSpPr/>
      </dsp:nvSpPr>
      <dsp:spPr>
        <a:xfrm>
          <a:off x="6269632" y="3868387"/>
          <a:ext cx="1857374" cy="11608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CLIP Models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for semantic representation of the data</a:t>
          </a:r>
        </a:p>
      </dsp:txBody>
      <dsp:txXfrm>
        <a:off x="6303632" y="3902387"/>
        <a:ext cx="1789374" cy="10928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9BFF3-9709-4C7D-9395-8668F083D451}">
      <dsp:nvSpPr>
        <dsp:cNvPr id="0" name=""/>
        <dsp:cNvSpPr/>
      </dsp:nvSpPr>
      <dsp:spPr>
        <a:xfrm>
          <a:off x="2490330" y="54585"/>
          <a:ext cx="3147338" cy="3147338"/>
        </a:xfrm>
        <a:prstGeom prst="ellipse">
          <a:avLst/>
        </a:prstGeom>
        <a:solidFill>
          <a:schemeClr val="bg2">
            <a:lumMod val="9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</a:t>
          </a:r>
          <a:r>
            <a:rPr lang="en-US" sz="1600" b="1" kern="1200"/>
            <a:t>-Embeddings</a:t>
          </a:r>
          <a:r>
            <a:rPr lang="en-US" sz="1600" kern="1200"/>
            <a:t>
Extract feature embeddings from DAM images and test images 
Images are transformed into a shared semantic space for comparison space</a:t>
          </a:r>
          <a:endParaRPr lang="en-US" sz="2800" kern="1200"/>
        </a:p>
      </dsp:txBody>
      <dsp:txXfrm>
        <a:off x="2909976" y="605369"/>
        <a:ext cx="2308047" cy="1416302"/>
      </dsp:txXfrm>
    </dsp:sp>
    <dsp:sp modelId="{1B2F1FEE-E9B2-494D-B6FF-0C0F14D2412B}">
      <dsp:nvSpPr>
        <dsp:cNvPr id="0" name=""/>
        <dsp:cNvSpPr/>
      </dsp:nvSpPr>
      <dsp:spPr>
        <a:xfrm>
          <a:off x="3625995" y="2119207"/>
          <a:ext cx="3147338" cy="3147338"/>
        </a:xfrm>
        <a:prstGeom prst="ellipse">
          <a:avLst/>
        </a:prstGeom>
        <a:gradFill rotWithShape="0">
          <a:gsLst>
            <a:gs pos="0">
              <a:schemeClr val="bg2">
                <a:lumMod val="90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588556" y="2932269"/>
        <a:ext cx="1888402" cy="1731035"/>
      </dsp:txXfrm>
    </dsp:sp>
    <dsp:sp modelId="{A0A20DFE-A3F2-48EF-8543-0DDE77D3CBA2}">
      <dsp:nvSpPr>
        <dsp:cNvPr id="0" name=""/>
        <dsp:cNvSpPr/>
      </dsp:nvSpPr>
      <dsp:spPr>
        <a:xfrm>
          <a:off x="1354666" y="2119207"/>
          <a:ext cx="3147338" cy="3147338"/>
        </a:xfrm>
        <a:prstGeom prst="ellipse">
          <a:avLst/>
        </a:prstGeom>
        <a:gradFill rotWithShape="0">
          <a:gsLst>
            <a:gs pos="0">
              <a:schemeClr val="bg2">
                <a:lumMod val="90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51040" y="2932269"/>
        <a:ext cx="1888402" cy="1731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217EC-7BB7-4165-A091-1CD789C41A00}">
      <dsp:nvSpPr>
        <dsp:cNvPr id="0" name=""/>
        <dsp:cNvSpPr/>
      </dsp:nvSpPr>
      <dsp:spPr>
        <a:xfrm>
          <a:off x="-6073420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AF77B-38FE-4C9D-81F9-5A52ACEE3BAC}">
      <dsp:nvSpPr>
        <dsp:cNvPr id="0" name=""/>
        <dsp:cNvSpPr/>
      </dsp:nvSpPr>
      <dsp:spPr>
        <a:xfrm>
          <a:off x="664065" y="447063"/>
          <a:ext cx="7440913" cy="833607"/>
        </a:xfrm>
        <a:prstGeom prst="rect">
          <a:avLst/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     </a:t>
          </a:r>
          <a:r>
            <a:rPr lang="en-US" sz="1400" kern="1200">
              <a:solidFill>
                <a:schemeClr val="tx1"/>
              </a:solidFill>
            </a:rPr>
            <a:t>CLIP was created by </a:t>
          </a:r>
          <a:r>
            <a:rPr lang="en-US" sz="1400" kern="1200" err="1">
              <a:solidFill>
                <a:schemeClr val="tx1"/>
              </a:solidFill>
            </a:rPr>
            <a:t>OpenAI</a:t>
          </a:r>
          <a:r>
            <a:rPr lang="en-US" sz="1400" kern="1200">
              <a:solidFill>
                <a:schemeClr val="tx1"/>
              </a:solidFill>
            </a:rPr>
            <a:t> as an innovative approach to bridge the gap   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             between computer vision and natural language processing</a:t>
          </a:r>
          <a:r>
            <a:rPr lang="en-US" sz="1400" kern="1200"/>
            <a:t>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64065" y="447063"/>
        <a:ext cx="7440913" cy="833607"/>
      </dsp:txXfrm>
    </dsp:sp>
    <dsp:sp modelId="{D14FB2A8-9043-48C1-BE66-A69B6FAA6E30}">
      <dsp:nvSpPr>
        <dsp:cNvPr id="0" name=""/>
        <dsp:cNvSpPr/>
      </dsp:nvSpPr>
      <dsp:spPr>
        <a:xfrm>
          <a:off x="23021" y="255648"/>
          <a:ext cx="1282088" cy="11554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943EC0-00B8-4C63-8606-0BA24E76937F}">
      <dsp:nvSpPr>
        <dsp:cNvPr id="0" name=""/>
        <dsp:cNvSpPr/>
      </dsp:nvSpPr>
      <dsp:spPr>
        <a:xfrm>
          <a:off x="1141992" y="1519854"/>
          <a:ext cx="6962986" cy="1128329"/>
        </a:xfrm>
        <a:prstGeom prst="rect">
          <a:avLst/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141992" y="1519854"/>
        <a:ext cx="6962986" cy="1128329"/>
      </dsp:txXfrm>
    </dsp:sp>
    <dsp:sp modelId="{7B52785F-1997-446A-B450-8BF629993970}">
      <dsp:nvSpPr>
        <dsp:cNvPr id="0" name=""/>
        <dsp:cNvSpPr/>
      </dsp:nvSpPr>
      <dsp:spPr>
        <a:xfrm>
          <a:off x="501911" y="1507944"/>
          <a:ext cx="1280160" cy="11521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11C92-6A7E-458C-87F4-6D98C05D180F}">
      <dsp:nvSpPr>
        <dsp:cNvPr id="0" name=""/>
        <dsp:cNvSpPr/>
      </dsp:nvSpPr>
      <dsp:spPr>
        <a:xfrm>
          <a:off x="1141992" y="2917843"/>
          <a:ext cx="6962986" cy="833607"/>
        </a:xfrm>
        <a:prstGeom prst="rect">
          <a:avLst/>
        </a:prstGeom>
        <a:solidFill>
          <a:schemeClr val="bg2"/>
        </a:solidFill>
        <a:ln w="1905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09220" rIns="109220" bIns="10922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300" kern="1200"/>
        </a:p>
      </dsp:txBody>
      <dsp:txXfrm>
        <a:off x="1141992" y="2917843"/>
        <a:ext cx="6962986" cy="833607"/>
      </dsp:txXfrm>
    </dsp:sp>
    <dsp:sp modelId="{7838938D-CBB0-4270-8AF5-72C420EF84EF}">
      <dsp:nvSpPr>
        <dsp:cNvPr id="0" name=""/>
        <dsp:cNvSpPr/>
      </dsp:nvSpPr>
      <dsp:spPr>
        <a:xfrm>
          <a:off x="501937" y="2757895"/>
          <a:ext cx="1280108" cy="11535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B113E-D0F9-4E7C-A14F-228C02AD0760}">
      <dsp:nvSpPr>
        <dsp:cNvPr id="0" name=""/>
        <dsp:cNvSpPr/>
      </dsp:nvSpPr>
      <dsp:spPr>
        <a:xfrm>
          <a:off x="645165" y="4262811"/>
          <a:ext cx="7440913" cy="936541"/>
        </a:xfrm>
        <a:prstGeom prst="rect">
          <a:avLst/>
        </a:prstGeom>
        <a:solidFill>
          <a:schemeClr val="bg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676" tIns="121920" rIns="121920" bIns="12192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645165" y="4262811"/>
        <a:ext cx="7440913" cy="936541"/>
      </dsp:txXfrm>
    </dsp:sp>
    <dsp:sp modelId="{F2757697-B4B9-4ECA-8326-57C10ED5907C}">
      <dsp:nvSpPr>
        <dsp:cNvPr id="0" name=""/>
        <dsp:cNvSpPr/>
      </dsp:nvSpPr>
      <dsp:spPr>
        <a:xfrm>
          <a:off x="24011" y="4008523"/>
          <a:ext cx="1280108" cy="11535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9058C4-056D-41A2-A2B2-3EF149A30E60}">
      <dsp:nvSpPr>
        <dsp:cNvPr id="0" name=""/>
        <dsp:cNvSpPr/>
      </dsp:nvSpPr>
      <dsp:spPr>
        <a:xfrm>
          <a:off x="0" y="1066134"/>
          <a:ext cx="1904523" cy="190452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000" r="-107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5CAF7-EDD7-435D-B968-366D6A95C6CA}">
      <dsp:nvSpPr>
        <dsp:cNvPr id="0" name=""/>
        <dsp:cNvSpPr/>
      </dsp:nvSpPr>
      <dsp:spPr>
        <a:xfrm>
          <a:off x="294636" y="2279115"/>
          <a:ext cx="1904523" cy="25860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50418" y="2334897"/>
        <a:ext cx="1792959" cy="2474455"/>
      </dsp:txXfrm>
    </dsp:sp>
    <dsp:sp modelId="{54D602AF-72AC-4944-9857-0CFA7558EDFC}">
      <dsp:nvSpPr>
        <dsp:cNvPr id="0" name=""/>
        <dsp:cNvSpPr/>
      </dsp:nvSpPr>
      <dsp:spPr>
        <a:xfrm rot="21540445">
          <a:off x="2272764" y="1763511"/>
          <a:ext cx="368323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272772" y="1855994"/>
        <a:ext cx="257826" cy="274578"/>
      </dsp:txXfrm>
    </dsp:sp>
    <dsp:sp modelId="{41A26489-D4BB-4059-BA00-1592D7B2B898}">
      <dsp:nvSpPr>
        <dsp:cNvPr id="0" name=""/>
        <dsp:cNvSpPr/>
      </dsp:nvSpPr>
      <dsp:spPr>
        <a:xfrm>
          <a:off x="2956718" y="1014907"/>
          <a:ext cx="1904523" cy="190452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000" r="-107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4779E-CB93-4203-B6BC-040C4B75108B}">
      <dsp:nvSpPr>
        <dsp:cNvPr id="0" name=""/>
        <dsp:cNvSpPr/>
      </dsp:nvSpPr>
      <dsp:spPr>
        <a:xfrm>
          <a:off x="3266757" y="2303679"/>
          <a:ext cx="1904523" cy="25877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322539" y="2359461"/>
        <a:ext cx="1792959" cy="2476188"/>
      </dsp:txXfrm>
    </dsp:sp>
    <dsp:sp modelId="{B1D917DF-337A-4A52-A773-C94828515F2A}">
      <dsp:nvSpPr>
        <dsp:cNvPr id="0" name=""/>
        <dsp:cNvSpPr/>
      </dsp:nvSpPr>
      <dsp:spPr>
        <a:xfrm>
          <a:off x="5228095" y="1738353"/>
          <a:ext cx="366853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228095" y="1829879"/>
        <a:ext cx="256797" cy="274578"/>
      </dsp:txXfrm>
    </dsp:sp>
    <dsp:sp modelId="{73C0578D-A9E6-4757-8B55-18E2DEE509EE}">
      <dsp:nvSpPr>
        <dsp:cNvPr id="0" name=""/>
        <dsp:cNvSpPr/>
      </dsp:nvSpPr>
      <dsp:spPr>
        <a:xfrm>
          <a:off x="5909394" y="1014907"/>
          <a:ext cx="1904523" cy="190452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7000" r="-107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D3BDC-44CE-4A43-9242-D1F820A96C1F}">
      <dsp:nvSpPr>
        <dsp:cNvPr id="0" name=""/>
        <dsp:cNvSpPr/>
      </dsp:nvSpPr>
      <dsp:spPr>
        <a:xfrm>
          <a:off x="6219433" y="2293528"/>
          <a:ext cx="1904523" cy="25877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6275215" y="2349310"/>
        <a:ext cx="1792959" cy="2476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Tudo bein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2D505-D36E-43EC-9E72-9754317C73D9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169B2-111C-40E9-8CF1-57103767D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9046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Tudo bein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8FB70-7110-4839-86C2-B872F66D7D2E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579E2-E917-4116-A58C-29738C099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3035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Tramonte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92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Arthur</a:t>
            </a:r>
          </a:p>
          <a:p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42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ea typeface="Calibri"/>
                <a:cs typeface="Calibri"/>
              </a:rPr>
              <a:t>Rebecca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20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Rebecca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Rebecca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93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6C4EF-2FC9-E4FE-0E11-F26CAD93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35F260-7E16-14B6-E29B-B6134310C7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941D17-83AF-9AD3-08A9-8C9A1F88B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Rebecca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E43342-52DE-AB86-7894-AB558AA4186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6FB31-46BE-CF7E-BDFB-5B435FA06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36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Regazzi</a:t>
            </a:r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3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Regazzi</a:t>
            </a:r>
            <a:endParaRPr lang="pt-BR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26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Tramonte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</p:spTree>
    <p:extLst>
      <p:ext uri="{BB962C8B-B14F-4D97-AF65-F5344CB8AC3E}">
        <p14:creationId xmlns:p14="http://schemas.microsoft.com/office/powerpoint/2010/main" val="1314814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Tramonte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9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Tramonte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8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Guilherme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8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Guilherme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0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ea typeface="Calibri"/>
                <a:cs typeface="Calibri"/>
              </a:rPr>
              <a:t>Arthur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71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Arthur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1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Arthur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Tudo bein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579E2-E917-4116-A58C-29738C0997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3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2C23D-6736-4EF2-87CC-7878D5312DCA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9A56-FA9E-46E6-A144-6A61DE79B2D7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A3A36-8016-4A79-840E-BA936DE23471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07A9D-9ADA-4B4B-BC1B-A1F7649EDE83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0FF69-AD72-4034-8DD9-F51EB2918893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22A48-D820-4034-AF14-2B91EEB07743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EF8E6-FD3C-47EB-A76F-E466E15AD027}" type="datetime1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3ADB1-3B50-458C-8F7F-AE8C39C9FC24}" type="datetime1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8EEF5-231B-4047-8A89-E93A17ADBF0A}" type="datetime1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B57B-5D12-4DBB-8D58-A689D6DAB2AF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6721-6765-4976-9379-77644D047508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717292-E664-41F8-AF30-0BCF9C56BEA2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4" Type="http://schemas.openxmlformats.org/officeDocument/2006/relationships/image" Target="../media/image11.jpe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05803"/>
            <a:ext cx="9144000" cy="2387600"/>
          </a:xfrm>
          <a:effectLst>
            <a:glow rad="101600">
              <a:schemeClr val="bg2">
                <a:alpha val="60000"/>
              </a:schemeClr>
            </a:glow>
          </a:effectLst>
        </p:spPr>
        <p:txBody>
          <a:bodyPr/>
          <a:lstStyle/>
          <a:p>
            <a:r>
              <a:rPr lang="en-US"/>
              <a:t>AI Challenge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27718"/>
            <a:ext cx="9144000" cy="1655762"/>
          </a:xfrm>
        </p:spPr>
        <p:txBody>
          <a:bodyPr/>
          <a:lstStyle/>
          <a:p>
            <a:r>
              <a:rPr lang="en-US"/>
              <a:t>Presented by :</a:t>
            </a:r>
          </a:p>
          <a:p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Tudo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Bein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01600"/>
            <a:ext cx="2971800" cy="154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4960" y="5065395"/>
            <a:ext cx="4419600" cy="175432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/>
              <a:t>Members of the group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João </a:t>
            </a:r>
            <a:r>
              <a:rPr lang="pt-BR" err="1"/>
              <a:t>Regazzi</a:t>
            </a:r>
            <a:endParaRPr lang="pt-B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Guilherme Mertens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Lucas </a:t>
            </a:r>
            <a:r>
              <a:rPr lang="en-US" err="1"/>
              <a:t>Tramonte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Arthur </a:t>
            </a:r>
            <a:r>
              <a:rPr lang="en-US" err="1"/>
              <a:t>Vogels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Rebecca </a:t>
            </a:r>
            <a:r>
              <a:rPr lang="en-US" err="1"/>
              <a:t>Bayssari</a:t>
            </a:r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86800" y="5029200"/>
            <a:ext cx="3667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Presented to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Geraud</a:t>
            </a:r>
            <a:r>
              <a:rPr lang="en-US"/>
              <a:t> Faye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Jean-Philippe </a:t>
            </a:r>
            <a:r>
              <a:rPr lang="en-US" err="1"/>
              <a:t>Poli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915" y="0"/>
            <a:ext cx="3212870" cy="786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10560" y="1193428"/>
            <a:ext cx="8981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particular, we use a fine-tuned version of  CLIP called:</a:t>
            </a:r>
          </a:p>
          <a:p>
            <a:r>
              <a:rPr lang="en-US"/>
              <a:t>                                      </a:t>
            </a:r>
            <a:r>
              <a:rPr lang="en-US" sz="2400" b="1"/>
              <a:t>Fashion Clip*</a:t>
            </a:r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812800" y="2611120"/>
            <a:ext cx="1564640" cy="650240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3916" y="2777589"/>
            <a:ext cx="80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WHY</a:t>
            </a:r>
          </a:p>
        </p:txBody>
      </p:sp>
      <p:sp>
        <p:nvSpPr>
          <p:cNvPr id="8" name="Rectangle 7"/>
          <p:cNvSpPr/>
          <p:nvPr/>
        </p:nvSpPr>
        <p:spPr>
          <a:xfrm>
            <a:off x="2529840" y="2994513"/>
            <a:ext cx="8684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is fine-tuned for the fashion industry, making it highly relevant to our challenge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32" y="4004253"/>
            <a:ext cx="1544408" cy="6706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033" y="5400959"/>
            <a:ext cx="1544407" cy="6706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800" y="4154896"/>
            <a:ext cx="156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Architecture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5476" y="5568407"/>
            <a:ext cx="123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Training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29840" y="4058801"/>
            <a:ext cx="6165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Uses </a:t>
            </a:r>
            <a:r>
              <a:rPr lang="en-US" err="1"/>
              <a:t>ViT</a:t>
            </a:r>
            <a:r>
              <a:rPr lang="en-US"/>
              <a:t>-B/32 (Vision Transformer) for image encoding.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29840" y="5340864"/>
            <a:ext cx="8260521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Trained on 700k+ fashion image-text pairs (luxury retailers, online stores).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Fine-tuned to recognize nuanced fashion concepts with zero-shot learning.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29840" y="2526868"/>
            <a:ext cx="842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FashionCLIP</a:t>
            </a:r>
            <a:r>
              <a:rPr lang="en-US"/>
              <a:t> is designed for real-world applications and is openly available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6C17C0-D796-B806-1146-9182BD0F33F7}"/>
              </a:ext>
            </a:extLst>
          </p:cNvPr>
          <p:cNvSpPr txBox="1"/>
          <p:nvPr/>
        </p:nvSpPr>
        <p:spPr>
          <a:xfrm>
            <a:off x="121920" y="6432912"/>
            <a:ext cx="515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/>
              <a:t>*</a:t>
            </a:r>
            <a:r>
              <a:rPr lang="fr-BE" sz="1400" b="1"/>
              <a:t> https://github.com/patrickjohncyh/fashion-clip</a:t>
            </a:r>
          </a:p>
        </p:txBody>
      </p:sp>
    </p:spTree>
    <p:extLst>
      <p:ext uri="{BB962C8B-B14F-4D97-AF65-F5344CB8AC3E}">
        <p14:creationId xmlns:p14="http://schemas.microsoft.com/office/powerpoint/2010/main" val="2832135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15326" cy="774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56296"/>
            <a:ext cx="3037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 Method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1358718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02840" y="2123440"/>
            <a:ext cx="127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Manual Matching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9103" y="3131274"/>
            <a:ext cx="203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Each test image was manually matched to its corresponding DAM reference image(s)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1190" y="4446885"/>
            <a:ext cx="2169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Some products (e.g., Black Dior Bag) had multiple valid reference images in DAM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90160" y="2123440"/>
            <a:ext cx="16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FashionCLIP</a:t>
            </a:r>
            <a:r>
              <a:rPr lang="en-US" b="1"/>
              <a:t> Retrieval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4640" y="3154223"/>
            <a:ext cx="1828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Using the </a:t>
            </a:r>
            <a:r>
              <a:rPr lang="en-US" sz="1400" err="1"/>
              <a:t>FashionCLIP</a:t>
            </a:r>
            <a:r>
              <a:rPr lang="en-US" sz="1400"/>
              <a:t> model, we retrieve the Top 10 most similar images for each test image.</a:t>
            </a:r>
          </a:p>
          <a:p>
            <a:endParaRPr lang="en-US" sz="1400"/>
          </a:p>
          <a:p>
            <a:r>
              <a:rPr lang="en-US" sz="1400"/>
              <a:t>The model ranks results based on cosine similarity.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16900" y="2123440"/>
            <a:ext cx="149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Evaluation Criteria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88020" y="3016020"/>
            <a:ext cx="1910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 retrieval is correct if the ground truth reference is in the Top 10 results.</a:t>
            </a:r>
          </a:p>
          <a:p>
            <a:r>
              <a:rPr lang="en-US" sz="1400"/>
              <a:t>Cases with multiple correct references are considered valid.</a:t>
            </a:r>
          </a:p>
          <a:p>
            <a:endParaRPr lang="en-US" sz="1400"/>
          </a:p>
          <a:p>
            <a:r>
              <a:rPr lang="en-US" sz="1400"/>
              <a:t>Average Cosine Similarity Score for correct vs. incorrect matches</a:t>
            </a:r>
          </a:p>
        </p:txBody>
      </p:sp>
    </p:spTree>
    <p:extLst>
      <p:ext uri="{BB962C8B-B14F-4D97-AF65-F5344CB8AC3E}">
        <p14:creationId xmlns:p14="http://schemas.microsoft.com/office/powerpoint/2010/main" val="2768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A51B0-02F0-FDA5-540D-89224EEA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19CBE-B2F1-5BE2-2310-B4F8631F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78D33-46AC-FB50-AFFF-82805AEFC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271"/>
            <a:ext cx="3115326" cy="774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0A717D-DE22-7C4B-41B4-214B56DF97DC}"/>
              </a:ext>
            </a:extLst>
          </p:cNvPr>
          <p:cNvSpPr txBox="1"/>
          <p:nvPr/>
        </p:nvSpPr>
        <p:spPr>
          <a:xfrm>
            <a:off x="424823" y="137025"/>
            <a:ext cx="226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997D377C-5340-A0F4-6296-9BD27D3C53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00924"/>
              </p:ext>
            </p:extLst>
          </p:nvPr>
        </p:nvGraphicFramePr>
        <p:xfrm>
          <a:off x="1675397" y="1186775"/>
          <a:ext cx="8238092" cy="150102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59523">
                  <a:extLst>
                    <a:ext uri="{9D8B030D-6E8A-4147-A177-3AD203B41FA5}">
                      <a16:colId xmlns:a16="http://schemas.microsoft.com/office/drawing/2014/main" val="1268491796"/>
                    </a:ext>
                  </a:extLst>
                </a:gridCol>
                <a:gridCol w="2059523">
                  <a:extLst>
                    <a:ext uri="{9D8B030D-6E8A-4147-A177-3AD203B41FA5}">
                      <a16:colId xmlns:a16="http://schemas.microsoft.com/office/drawing/2014/main" val="2756345020"/>
                    </a:ext>
                  </a:extLst>
                </a:gridCol>
                <a:gridCol w="2059523">
                  <a:extLst>
                    <a:ext uri="{9D8B030D-6E8A-4147-A177-3AD203B41FA5}">
                      <a16:colId xmlns:a16="http://schemas.microsoft.com/office/drawing/2014/main" val="404575495"/>
                    </a:ext>
                  </a:extLst>
                </a:gridCol>
                <a:gridCol w="2059523">
                  <a:extLst>
                    <a:ext uri="{9D8B030D-6E8A-4147-A177-3AD203B41FA5}">
                      <a16:colId xmlns:a16="http://schemas.microsoft.com/office/drawing/2014/main" val="654622844"/>
                    </a:ext>
                  </a:extLst>
                </a:gridCol>
              </a:tblGrid>
              <a:tr h="375256">
                <a:tc>
                  <a:txBody>
                    <a:bodyPr/>
                    <a:lstStyle/>
                    <a:p>
                      <a:pPr algn="l"/>
                      <a:r>
                        <a:rPr lang="fr-BE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Top 1 accu.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Top 5 accu.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Top 10 accu.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861642"/>
                  </a:ext>
                </a:extLst>
              </a:tr>
              <a:tr h="375256">
                <a:tc>
                  <a:txBody>
                    <a:bodyPr/>
                    <a:lstStyle/>
                    <a:p>
                      <a:r>
                        <a:rPr lang="fr-BE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121650"/>
                  </a:ext>
                </a:extLst>
              </a:tr>
              <a:tr h="375256">
                <a:tc>
                  <a:txBody>
                    <a:bodyPr/>
                    <a:lstStyle/>
                    <a:p>
                      <a:r>
                        <a:rPr lang="fr-BE"/>
                        <a:t>Clip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56818"/>
                  </a:ext>
                </a:extLst>
              </a:tr>
              <a:tr h="375256">
                <a:tc>
                  <a:txBody>
                    <a:bodyPr/>
                    <a:lstStyle/>
                    <a:p>
                      <a:r>
                        <a:rPr lang="fr-BE"/>
                        <a:t>Fashion-Clip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b="1" u="none"/>
                        <a:t>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b="1" u="none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b="1" u="none"/>
                        <a:t>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44040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0F52A0B0-6A01-182F-C672-01102510B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545" y="3429000"/>
            <a:ext cx="9341796" cy="260060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3BB9BDF-C9E9-7C56-EBCA-882471092473}"/>
              </a:ext>
            </a:extLst>
          </p:cNvPr>
          <p:cNvSpPr txBox="1"/>
          <p:nvPr/>
        </p:nvSpPr>
        <p:spPr>
          <a:xfrm>
            <a:off x="3529656" y="6029603"/>
            <a:ext cx="452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/>
              <a:t>Qualitative </a:t>
            </a:r>
            <a:r>
              <a:rPr lang="fr-BE" err="1"/>
              <a:t>results</a:t>
            </a:r>
            <a:r>
              <a:rPr lang="fr-BE"/>
              <a:t> of the </a:t>
            </a:r>
            <a:r>
              <a:rPr lang="fr-BE" err="1"/>
              <a:t>FashionClip</a:t>
            </a:r>
            <a:r>
              <a:rPr lang="fr-BE"/>
              <a:t> model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B20883D-76B3-248C-C758-BAC4E257E128}"/>
              </a:ext>
            </a:extLst>
          </p:cNvPr>
          <p:cNvSpPr txBox="1"/>
          <p:nvPr/>
        </p:nvSpPr>
        <p:spPr>
          <a:xfrm>
            <a:off x="3939448" y="2750254"/>
            <a:ext cx="370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err="1"/>
              <a:t>Comparison</a:t>
            </a:r>
            <a:r>
              <a:rPr lang="fr-BE"/>
              <a:t> of the different </a:t>
            </a:r>
            <a:r>
              <a:rPr lang="fr-BE" err="1"/>
              <a:t>models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1918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35903-7AFD-1731-0FA9-2D67A8C7F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7E15F-13D0-0C8F-2AB3-32CB2EC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301F4-B7F0-06F0-0126-82061EDEE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271"/>
            <a:ext cx="3115326" cy="774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4E16A4-825B-E785-541C-9A9622B6AE19}"/>
              </a:ext>
            </a:extLst>
          </p:cNvPr>
          <p:cNvSpPr txBox="1"/>
          <p:nvPr/>
        </p:nvSpPr>
        <p:spPr>
          <a:xfrm>
            <a:off x="424823" y="137025"/>
            <a:ext cx="226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D82AD1E-7B8D-2B2E-F9DB-2B49077AA232}"/>
              </a:ext>
            </a:extLst>
          </p:cNvPr>
          <p:cNvSpPr txBox="1"/>
          <p:nvPr/>
        </p:nvSpPr>
        <p:spPr>
          <a:xfrm>
            <a:off x="3671528" y="3059668"/>
            <a:ext cx="40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/>
              <a:t>Qualitative </a:t>
            </a:r>
            <a:r>
              <a:rPr lang="fr-BE" err="1"/>
              <a:t>results</a:t>
            </a:r>
            <a:r>
              <a:rPr lang="fr-BE"/>
              <a:t> of the </a:t>
            </a:r>
            <a:r>
              <a:rPr lang="fr-BE" err="1"/>
              <a:t>ResNet</a:t>
            </a:r>
            <a:r>
              <a:rPr lang="fr-BE"/>
              <a:t> model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A6BA52-5321-921C-EDD5-830506EC4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50" y="1022036"/>
            <a:ext cx="9760085" cy="208021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1F68BD3-5C66-1347-929E-67B41054A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50" y="3689193"/>
            <a:ext cx="9760085" cy="208021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8EC1877-8717-D057-3576-1EE4E8927139}"/>
              </a:ext>
            </a:extLst>
          </p:cNvPr>
          <p:cNvSpPr txBox="1"/>
          <p:nvPr/>
        </p:nvSpPr>
        <p:spPr>
          <a:xfrm>
            <a:off x="3836636" y="5835964"/>
            <a:ext cx="374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/>
              <a:t>Qualitative </a:t>
            </a:r>
            <a:r>
              <a:rPr lang="fr-BE" err="1"/>
              <a:t>results</a:t>
            </a:r>
            <a:r>
              <a:rPr lang="fr-BE"/>
              <a:t> of the Clip model</a:t>
            </a:r>
          </a:p>
        </p:txBody>
      </p:sp>
    </p:spTree>
    <p:extLst>
      <p:ext uri="{BB962C8B-B14F-4D97-AF65-F5344CB8AC3E}">
        <p14:creationId xmlns:p14="http://schemas.microsoft.com/office/powerpoint/2010/main" val="2630510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5387-FEE1-4CD2-19CA-4E8AD2037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EB2492-5315-6763-B10D-E19FC2CD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5F819-4ACD-BB3F-4511-AE63BFFE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271"/>
            <a:ext cx="3115326" cy="774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2EA953-31E1-887A-09B8-0A6596335C93}"/>
              </a:ext>
            </a:extLst>
          </p:cNvPr>
          <p:cNvSpPr txBox="1"/>
          <p:nvPr/>
        </p:nvSpPr>
        <p:spPr>
          <a:xfrm>
            <a:off x="424823" y="137025"/>
            <a:ext cx="2265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BB0342-B595-E47E-DB62-6C26C91FF4B6}"/>
              </a:ext>
            </a:extLst>
          </p:cNvPr>
          <p:cNvSpPr txBox="1"/>
          <p:nvPr/>
        </p:nvSpPr>
        <p:spPr>
          <a:xfrm>
            <a:off x="362399" y="1050587"/>
            <a:ext cx="6476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u="sng"/>
              <a:t>Fashion Clip </a:t>
            </a:r>
            <a:r>
              <a:rPr lang="fr-BE" sz="2000" u="sng" err="1"/>
              <a:t>works</a:t>
            </a:r>
            <a:r>
              <a:rPr lang="fr-BE" sz="2000" u="sng"/>
              <a:t> </a:t>
            </a:r>
            <a:r>
              <a:rPr lang="fr-BE" sz="2000" u="sng" err="1"/>
              <a:t>well</a:t>
            </a:r>
            <a:r>
              <a:rPr lang="fr-BE" sz="2000" u="sng"/>
              <a:t> but </a:t>
            </a:r>
            <a:r>
              <a:rPr lang="fr-BE" sz="2000" u="sng" err="1"/>
              <a:t>is</a:t>
            </a:r>
            <a:r>
              <a:rPr lang="fr-BE" sz="2000" u="sng"/>
              <a:t> not perfect!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A280E69-83F6-5362-E22E-1DEE69C93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26" y="2037637"/>
            <a:ext cx="9076674" cy="151840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94F3BEA-CBE1-493F-CBA4-7962F31C7575}"/>
              </a:ext>
            </a:extLst>
          </p:cNvPr>
          <p:cNvSpPr txBox="1"/>
          <p:nvPr/>
        </p:nvSpPr>
        <p:spPr>
          <a:xfrm>
            <a:off x="1181100" y="1668305"/>
            <a:ext cx="227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i="1"/>
              <a:t>Class hallucinations: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B391F0-8C07-28C0-4AC6-054FDF702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526" y="4142980"/>
            <a:ext cx="9076676" cy="151840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161E811-A008-6CF5-6269-423143D53D54}"/>
              </a:ext>
            </a:extLst>
          </p:cNvPr>
          <p:cNvSpPr txBox="1"/>
          <p:nvPr/>
        </p:nvSpPr>
        <p:spPr>
          <a:xfrm>
            <a:off x="1181100" y="3784365"/>
            <a:ext cx="225529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fr-BE" i="1"/>
              <a:t>Color hallucinations:</a:t>
            </a:r>
          </a:p>
        </p:txBody>
      </p:sp>
    </p:spTree>
    <p:extLst>
      <p:ext uri="{BB962C8B-B14F-4D97-AF65-F5344CB8AC3E}">
        <p14:creationId xmlns:p14="http://schemas.microsoft.com/office/powerpoint/2010/main" val="51247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15326" cy="774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760" y="182880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2BF12ABE-0ECD-36E2-059D-3573E3995B0A}"/>
                  </a:ext>
                </a:extLst>
              </p:cNvPr>
              <p:cNvSpPr/>
              <p:nvPr/>
            </p:nvSpPr>
            <p:spPr>
              <a:xfrm>
                <a:off x="1371441" y="949282"/>
                <a:ext cx="9449117" cy="212844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BE">
                    <a:solidFill>
                      <a:schemeClr val="tx1"/>
                    </a:solidFill>
                  </a:rPr>
                  <a:t>Fashion Clip </a:t>
                </a:r>
                <a:r>
                  <a:rPr lang="fr-BE" err="1">
                    <a:solidFill>
                      <a:schemeClr val="tx1"/>
                    </a:solidFill>
                  </a:rPr>
                  <a:t>sometimes</a:t>
                </a:r>
                <a:r>
                  <a:rPr lang="fr-BE">
                    <a:solidFill>
                      <a:schemeClr val="tx1"/>
                    </a:solidFill>
                  </a:rPr>
                  <a:t> </a:t>
                </a:r>
                <a:r>
                  <a:rPr lang="fr-BE" err="1">
                    <a:solidFill>
                      <a:schemeClr val="tx1"/>
                    </a:solidFill>
                  </a:rPr>
                  <a:t>misunderstand</a:t>
                </a:r>
                <a:r>
                  <a:rPr lang="fr-BE">
                    <a:solidFill>
                      <a:schemeClr val="tx1"/>
                    </a:solidFill>
                  </a:rPr>
                  <a:t> </a:t>
                </a:r>
                <a:r>
                  <a:rPr lang="fr-BE" err="1">
                    <a:solidFill>
                      <a:schemeClr val="tx1"/>
                    </a:solidFill>
                  </a:rPr>
                  <a:t>colors</a:t>
                </a:r>
                <a:r>
                  <a:rPr lang="fr-BE">
                    <a:solidFill>
                      <a:schemeClr val="tx1"/>
                    </a:solidFill>
                  </a:rPr>
                  <a:t>, </a:t>
                </a:r>
                <a:r>
                  <a:rPr lang="fr-BE" err="1">
                    <a:solidFill>
                      <a:schemeClr val="tx1"/>
                    </a:solidFill>
                  </a:rPr>
                  <a:t>leading</a:t>
                </a:r>
                <a:r>
                  <a:rPr lang="fr-BE">
                    <a:solidFill>
                      <a:schemeClr val="tx1"/>
                    </a:solidFill>
                  </a:rPr>
                  <a:t> to the </a:t>
                </a:r>
                <a:r>
                  <a:rPr lang="fr-BE" err="1">
                    <a:solidFill>
                      <a:schemeClr val="tx1"/>
                    </a:solidFill>
                  </a:rPr>
                  <a:t>idea</a:t>
                </a:r>
                <a:r>
                  <a:rPr lang="fr-BE">
                    <a:solidFill>
                      <a:schemeClr val="tx1"/>
                    </a:solidFill>
                  </a:rPr>
                  <a:t> of </a:t>
                </a:r>
                <a:r>
                  <a:rPr lang="fr-BE" err="1">
                    <a:solidFill>
                      <a:schemeClr val="tx1"/>
                    </a:solidFill>
                  </a:rPr>
                  <a:t>adding</a:t>
                </a:r>
                <a:r>
                  <a:rPr lang="fr-BE">
                    <a:solidFill>
                      <a:schemeClr val="tx1"/>
                    </a:solidFill>
                  </a:rPr>
                  <a:t> a </a:t>
                </a:r>
                <a:r>
                  <a:rPr lang="fr-BE" err="1">
                    <a:solidFill>
                      <a:schemeClr val="tx1"/>
                    </a:solidFill>
                  </a:rPr>
                  <a:t>color</a:t>
                </a:r>
                <a:r>
                  <a:rPr lang="fr-BE">
                    <a:solidFill>
                      <a:schemeClr val="tx1"/>
                    </a:solidFill>
                  </a:rPr>
                  <a:t> analysis to </a:t>
                </a:r>
                <a:r>
                  <a:rPr lang="fr-BE" err="1">
                    <a:solidFill>
                      <a:schemeClr val="tx1"/>
                    </a:solidFill>
                  </a:rPr>
                  <a:t>our</a:t>
                </a:r>
                <a:r>
                  <a:rPr lang="fr-BE">
                    <a:solidFill>
                      <a:schemeClr val="tx1"/>
                    </a:solidFill>
                  </a:rPr>
                  <a:t> pipeline:</a:t>
                </a:r>
              </a:p>
              <a:p>
                <a:pPr algn="ctr"/>
                <a:endParaRPr lang="fr-BE">
                  <a:solidFill>
                    <a:schemeClr val="tx1"/>
                  </a:solidFill>
                </a:endParaRPr>
              </a:p>
              <a:p>
                <a:r>
                  <a:rPr lang="fr-BE" b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𝐷𝑖𝑠𝑡𝑎𝑛𝑐𝑒</m:t>
                    </m:r>
                    <m:d>
                      <m:d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𝑐𝑜𝑙𝑜𝑢𝑟</m:t>
                            </m:r>
                          </m:sub>
                        </m:s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𝑐𝑜𝑙𝑜𝑢𝑟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𝑆𝑖𝑚𝑖𝑙𝑎𝑟𝑖𝑡𝑦</m:t>
                    </m:r>
                    <m:d>
                      <m:d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B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fr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BE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BE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emb</m:t>
                            </m:r>
                          </m:sub>
                        </m:sSub>
                        <m:r>
                          <a:rPr lang="fr-B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BE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BE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emb</m:t>
                            </m:r>
                          </m:sub>
                        </m:sSub>
                      </m:e>
                    </m:d>
                    <m:r>
                      <a:rPr lang="fr-B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(1−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𝐷𝑖𝑠𝑡𝑎𝑛𝑐𝑒</m:t>
                    </m:r>
                    <m:d>
                      <m:dPr>
                        <m:ctrlP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𝑐𝑜𝑙𝑜𝑢𝑟</m:t>
                            </m:r>
                          </m:sub>
                        </m:sSub>
                        <m:r>
                          <a:rPr lang="fr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fr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𝑐𝑜𝑙𝑜𝑢𝑟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>
                    <a:solidFill>
                      <a:schemeClr val="tx1"/>
                    </a:solidFill>
                  </a:rPr>
                  <a:t>/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en-US" b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fr-BE" err="1">
                    <a:solidFill>
                      <a:schemeClr val="tx1"/>
                    </a:solidFill>
                  </a:rPr>
                  <a:t>Else</a:t>
                </a:r>
                <a:r>
                  <a:rPr lang="fr-BE">
                    <a:solidFill>
                      <a:schemeClr val="tx1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</m:t>
                      </m:r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𝑆𝑖𝑚𝑖𝑙𝑎𝑟𝑖𝑡𝑦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fr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BE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fr-B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B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B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emb</m:t>
                              </m:r>
                            </m:sub>
                          </m:sSub>
                          <m:r>
                            <a:rPr lang="fr-B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B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B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BE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emb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BE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2BF12ABE-0ECD-36E2-059D-3573E3995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441" y="949282"/>
                <a:ext cx="9449117" cy="212844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4472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 descr="Uma imagem contendo comida&#10;&#10;O conteúdo gerado por IA pode estar incorreto.">
            <a:extLst>
              <a:ext uri="{FF2B5EF4-FFF2-40B4-BE49-F238E27FC236}">
                <a16:creationId xmlns:a16="http://schemas.microsoft.com/office/drawing/2014/main" id="{CB2AF1DA-8C4D-6F97-6728-B99CFE2F5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10" y="3428999"/>
            <a:ext cx="3703500" cy="2581470"/>
          </a:xfrm>
          <a:prstGeom prst="rect">
            <a:avLst/>
          </a:prstGeom>
        </p:spPr>
      </p:pic>
      <p:graphicFrame>
        <p:nvGraphicFramePr>
          <p:cNvPr id="10" name="Tableau 4">
            <a:extLst>
              <a:ext uri="{FF2B5EF4-FFF2-40B4-BE49-F238E27FC236}">
                <a16:creationId xmlns:a16="http://schemas.microsoft.com/office/drawing/2014/main" id="{F3E92DC3-518D-F407-FBF8-BB6D9D687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58354"/>
              </p:ext>
            </p:extLst>
          </p:nvPr>
        </p:nvGraphicFramePr>
        <p:xfrm>
          <a:off x="4502019" y="3778898"/>
          <a:ext cx="6850077" cy="18762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54477">
                  <a:extLst>
                    <a:ext uri="{9D8B030D-6E8A-4147-A177-3AD203B41FA5}">
                      <a16:colId xmlns:a16="http://schemas.microsoft.com/office/drawing/2014/main" val="1268491796"/>
                    </a:ext>
                  </a:extLst>
                </a:gridCol>
                <a:gridCol w="1430985">
                  <a:extLst>
                    <a:ext uri="{9D8B030D-6E8A-4147-A177-3AD203B41FA5}">
                      <a16:colId xmlns:a16="http://schemas.microsoft.com/office/drawing/2014/main" val="2756345020"/>
                    </a:ext>
                  </a:extLst>
                </a:gridCol>
                <a:gridCol w="1660483">
                  <a:extLst>
                    <a:ext uri="{9D8B030D-6E8A-4147-A177-3AD203B41FA5}">
                      <a16:colId xmlns:a16="http://schemas.microsoft.com/office/drawing/2014/main" val="404575495"/>
                    </a:ext>
                  </a:extLst>
                </a:gridCol>
                <a:gridCol w="1504132">
                  <a:extLst>
                    <a:ext uri="{9D8B030D-6E8A-4147-A177-3AD203B41FA5}">
                      <a16:colId xmlns:a16="http://schemas.microsoft.com/office/drawing/2014/main" val="654622844"/>
                    </a:ext>
                  </a:extLst>
                </a:gridCol>
              </a:tblGrid>
              <a:tr h="375256">
                <a:tc>
                  <a:txBody>
                    <a:bodyPr/>
                    <a:lstStyle/>
                    <a:p>
                      <a:pPr algn="l"/>
                      <a:r>
                        <a:rPr lang="fr-BE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Top 1 accu.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Top 5 accu.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Top 10 accu.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861642"/>
                  </a:ext>
                </a:extLst>
              </a:tr>
              <a:tr h="375256">
                <a:tc>
                  <a:txBody>
                    <a:bodyPr/>
                    <a:lstStyle/>
                    <a:p>
                      <a:r>
                        <a:rPr lang="fr-BE"/>
                        <a:t>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121650"/>
                  </a:ext>
                </a:extLst>
              </a:tr>
              <a:tr h="375256">
                <a:tc>
                  <a:txBody>
                    <a:bodyPr/>
                    <a:lstStyle/>
                    <a:p>
                      <a:r>
                        <a:rPr lang="fr-BE"/>
                        <a:t>Clip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/>
                        <a:t>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56818"/>
                  </a:ext>
                </a:extLst>
              </a:tr>
              <a:tr h="375256">
                <a:tc>
                  <a:txBody>
                    <a:bodyPr/>
                    <a:lstStyle/>
                    <a:p>
                      <a:r>
                        <a:rPr lang="fr-BE"/>
                        <a:t>Fashion-Clip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b="0" u="none"/>
                        <a:t>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b="0" u="none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b="0" u="none"/>
                        <a:t>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44040"/>
                  </a:ext>
                </a:extLst>
              </a:tr>
              <a:tr h="37525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BE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Fashion-Clip + Color</a:t>
                      </a:r>
                      <a:endParaRPr lang="fr-BE" sz="1800" b="0" i="0" u="none" strike="noStrike" noProof="0" err="1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BE" b="1" u="none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BE" b="1" u="none"/>
                        <a:t>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fr-BE" b="1" u="none"/>
                        <a:t>94%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16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957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15326" cy="774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2720" y="172720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BF1749D-2F0D-C3F3-C08F-87961BD6633B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815A69-F973-1E61-F402-BE9A88335B1C}"/>
              </a:ext>
            </a:extLst>
          </p:cNvPr>
          <p:cNvSpPr txBox="1"/>
          <p:nvPr/>
        </p:nvSpPr>
        <p:spPr>
          <a:xfrm>
            <a:off x="2978647" y="1171341"/>
            <a:ext cx="623161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The best model was :</a:t>
            </a:r>
          </a:p>
          <a:p>
            <a:pPr algn="ctr"/>
            <a:r>
              <a:rPr lang="en-US" sz="2400" b="1"/>
              <a:t>Fashion Clip with enhanced color analysis</a:t>
            </a:r>
            <a:endParaRPr lang="en-US"/>
          </a:p>
        </p:txBody>
      </p:sp>
      <p:sp>
        <p:nvSpPr>
          <p:cNvPr id="10" name="Flowchart: Alternate Process 5">
            <a:extLst>
              <a:ext uri="{FF2B5EF4-FFF2-40B4-BE49-F238E27FC236}">
                <a16:creationId xmlns:a16="http://schemas.microsoft.com/office/drawing/2014/main" id="{57080151-F14B-2791-9A34-6F6CB720E47F}"/>
              </a:ext>
            </a:extLst>
          </p:cNvPr>
          <p:cNvSpPr/>
          <p:nvPr/>
        </p:nvSpPr>
        <p:spPr>
          <a:xfrm>
            <a:off x="812800" y="2611120"/>
            <a:ext cx="1564640" cy="650240"/>
          </a:xfrm>
          <a:prstGeom prst="flowChartAlternateProcess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6BAA6E-A019-D9A2-1D72-672C561A12EB}"/>
              </a:ext>
            </a:extLst>
          </p:cNvPr>
          <p:cNvSpPr txBox="1"/>
          <p:nvPr/>
        </p:nvSpPr>
        <p:spPr>
          <a:xfrm>
            <a:off x="762177" y="2755503"/>
            <a:ext cx="17634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Achievements</a:t>
            </a:r>
            <a:endParaRPr lang="en-US"/>
          </a:p>
        </p:txBody>
      </p:sp>
      <p:pic>
        <p:nvPicPr>
          <p:cNvPr id="18" name="Picture 17" descr="A white rectangular object with a black border&#10;&#10;AI-generated content may be incorrect.">
            <a:extLst>
              <a:ext uri="{FF2B5EF4-FFF2-40B4-BE49-F238E27FC236}">
                <a16:creationId xmlns:a16="http://schemas.microsoft.com/office/drawing/2014/main" id="{F6CF5BEE-2886-22F8-7D56-DF644A2C3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33" y="4263481"/>
            <a:ext cx="1544407" cy="6706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947EB8-D5ED-60CF-9F80-3467CB93F21D}"/>
              </a:ext>
            </a:extLst>
          </p:cNvPr>
          <p:cNvSpPr txBox="1"/>
          <p:nvPr/>
        </p:nvSpPr>
        <p:spPr>
          <a:xfrm>
            <a:off x="841912" y="4408842"/>
            <a:ext cx="15487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ea typeface="+mn-lt"/>
                <a:cs typeface="+mn-lt"/>
              </a:rPr>
              <a:t>Future Work</a:t>
            </a:r>
            <a:r>
              <a:rPr lang="en-US">
                <a:ea typeface="+mn-lt"/>
                <a:cs typeface="+mn-lt"/>
              </a:rPr>
              <a:t> </a:t>
            </a: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3E85D3-2592-D32F-B97A-6B5B20487775}"/>
              </a:ext>
            </a:extLst>
          </p:cNvPr>
          <p:cNvSpPr/>
          <p:nvPr/>
        </p:nvSpPr>
        <p:spPr>
          <a:xfrm>
            <a:off x="2585056" y="4170254"/>
            <a:ext cx="8613914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Experiment with ensemble methods to combine multiple models for improved retrieval accuracy.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Explore additional augmentation strategies to simulate real-world conditions during training.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97D9F0-E34D-CF78-606A-1BE04FE34998}"/>
              </a:ext>
            </a:extLst>
          </p:cNvPr>
          <p:cNvSpPr/>
          <p:nvPr/>
        </p:nvSpPr>
        <p:spPr>
          <a:xfrm>
            <a:off x="2585056" y="2403297"/>
            <a:ext cx="8613914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Successfully implemented CLIP for effective image retrieval, leveraging zero-shot learning for unseen classes.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Achieved over 94% accuracy in top 10 accuracy for the best model.</a:t>
            </a:r>
          </a:p>
        </p:txBody>
      </p:sp>
    </p:spTree>
    <p:extLst>
      <p:ext uri="{BB962C8B-B14F-4D97-AF65-F5344CB8AC3E}">
        <p14:creationId xmlns:p14="http://schemas.microsoft.com/office/powerpoint/2010/main" val="1318952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15326" cy="774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2240" y="162560"/>
            <a:ext cx="247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360" y="1001038"/>
            <a:ext cx="1048512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https://huggingface.co/docs/transformers/en/model_doc/owlv2​</a:t>
            </a:r>
          </a:p>
          <a:p>
            <a:endParaRPr lang="en-US"/>
          </a:p>
          <a:p>
            <a:r>
              <a:rPr lang="en-US"/>
              <a:t>​</a:t>
            </a:r>
          </a:p>
          <a:p>
            <a:r>
              <a:rPr lang="en-US"/>
              <a:t>https://github.com/NielsRogge/Transformers-Tutorials/blob/master/OWLv2/Zero_and_one_shot_object_detection_with_OWLv2.ipynb​</a:t>
            </a:r>
          </a:p>
          <a:p>
            <a:endParaRPr lang="en-US"/>
          </a:p>
          <a:p>
            <a:r>
              <a:rPr lang="en-US"/>
              <a:t>https://pypi.org/project/rembg/</a:t>
            </a:r>
          </a:p>
          <a:p>
            <a:r>
              <a:rPr lang="en-US"/>
              <a:t>​</a:t>
            </a:r>
          </a:p>
          <a:p>
            <a:r>
              <a:rPr lang="en-US"/>
              <a:t>https://huggingface.co/patrickjohncyh/fashion-clip​</a:t>
            </a:r>
          </a:p>
          <a:p>
            <a:endParaRPr lang="en-US"/>
          </a:p>
          <a:p>
            <a:r>
              <a:rPr lang="en-US"/>
              <a:t>​https://youtu.be/oEKg_jiV1Ng?si=_8I9pBSq6BseF86l​</a:t>
            </a:r>
          </a:p>
          <a:p>
            <a:endParaRPr lang="en-US"/>
          </a:p>
          <a:p>
            <a:r>
              <a:rPr lang="en-US"/>
              <a:t>​</a:t>
            </a:r>
          </a:p>
          <a:p>
            <a:r>
              <a:rPr lang="en-US"/>
              <a:t>Radford, A., Kim, J. W., </a:t>
            </a:r>
            <a:r>
              <a:rPr lang="en-US" err="1"/>
              <a:t>Hallacy</a:t>
            </a:r>
            <a:r>
              <a:rPr lang="en-US"/>
              <a:t>, C., Ramesh, A., Goh, G., Agarwal, S., ... &amp; </a:t>
            </a:r>
            <a:r>
              <a:rPr lang="en-US" err="1"/>
              <a:t>Sutskever</a:t>
            </a:r>
            <a:r>
              <a:rPr lang="en-US"/>
              <a:t>, I. (2021, July). Learning transferable visual models from natural language supervision. In International conference on machine learning (pp. 8748-8763). PMLR.​</a:t>
            </a:r>
          </a:p>
          <a:p>
            <a:endParaRPr lang="en-US"/>
          </a:p>
          <a:p>
            <a:r>
              <a:rPr lang="en-US"/>
              <a:t>​</a:t>
            </a:r>
          </a:p>
          <a:p>
            <a:r>
              <a:rPr lang="en-US" err="1"/>
              <a:t>Melekhov</a:t>
            </a:r>
            <a:r>
              <a:rPr lang="en-US"/>
              <a:t>, I., </a:t>
            </a:r>
            <a:r>
              <a:rPr lang="en-US" err="1"/>
              <a:t>Kannala</a:t>
            </a:r>
            <a:r>
              <a:rPr lang="en-US"/>
              <a:t>, J., &amp; </a:t>
            </a:r>
            <a:r>
              <a:rPr lang="en-US" err="1"/>
              <a:t>Rahtu</a:t>
            </a:r>
            <a:r>
              <a:rPr lang="en-US"/>
              <a:t>, E. (2016, December). Siamese network features for image matching. In 2016 23rd international conference on pattern recognition (ICPR) (pp. 378-383). IEEE.​</a:t>
            </a:r>
          </a:p>
        </p:txBody>
      </p:sp>
    </p:spTree>
    <p:extLst>
      <p:ext uri="{BB962C8B-B14F-4D97-AF65-F5344CB8AC3E}">
        <p14:creationId xmlns:p14="http://schemas.microsoft.com/office/powerpoint/2010/main" val="814900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76952A-6487-2E4D-C9F4-1FF4FEFA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3350FB-E0B2-3890-2BE6-B2418DFDE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75085"/>
              </p:ext>
            </p:extLst>
          </p:nvPr>
        </p:nvGraphicFramePr>
        <p:xfrm>
          <a:off x="90237" y="1233236"/>
          <a:ext cx="11711052" cy="5433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5526">
                  <a:extLst>
                    <a:ext uri="{9D8B030D-6E8A-4147-A177-3AD203B41FA5}">
                      <a16:colId xmlns:a16="http://schemas.microsoft.com/office/drawing/2014/main" val="2118685897"/>
                    </a:ext>
                  </a:extLst>
                </a:gridCol>
                <a:gridCol w="5855526">
                  <a:extLst>
                    <a:ext uri="{9D8B030D-6E8A-4147-A177-3AD203B41FA5}">
                      <a16:colId xmlns:a16="http://schemas.microsoft.com/office/drawing/2014/main" val="1131698267"/>
                    </a:ext>
                  </a:extLst>
                </a:gridCol>
              </a:tblGrid>
              <a:tr h="27166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304848"/>
                  </a:ext>
                </a:extLst>
              </a:tr>
              <a:tr h="27166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31398"/>
                  </a:ext>
                </a:extLst>
              </a:tr>
            </a:tbl>
          </a:graphicData>
        </a:graphic>
      </p:graphicFrame>
      <p:pic>
        <p:nvPicPr>
          <p:cNvPr id="6" name="Picture 2" descr="Reduced ResNet multi-tasking autoencoder | Download Scientific Diagram">
            <a:extLst>
              <a:ext uri="{FF2B5EF4-FFF2-40B4-BE49-F238E27FC236}">
                <a16:creationId xmlns:a16="http://schemas.microsoft.com/office/drawing/2014/main" id="{9DD45DE6-8852-D2A4-6474-723F3013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71" y="1446097"/>
            <a:ext cx="2981756" cy="199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8" descr="A collage of different types of bags&#10;&#10;AI-generated content may be incorrect.">
            <a:extLst>
              <a:ext uri="{FF2B5EF4-FFF2-40B4-BE49-F238E27FC236}">
                <a16:creationId xmlns:a16="http://schemas.microsoft.com/office/drawing/2014/main" id="{87330218-4023-A379-221F-BACCB05D3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612" r="49327" b="612"/>
          <a:stretch/>
        </p:blipFill>
        <p:spPr>
          <a:xfrm>
            <a:off x="3187966" y="1669955"/>
            <a:ext cx="2646775" cy="16094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22B34C-8943-295A-61DE-4D011C0A9DD4}"/>
              </a:ext>
            </a:extLst>
          </p:cNvPr>
          <p:cNvSpPr/>
          <p:nvPr/>
        </p:nvSpPr>
        <p:spPr>
          <a:xfrm>
            <a:off x="355523" y="1229713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 </a:t>
            </a:r>
            <a:r>
              <a:rPr lang="en-US" b="1" err="1"/>
              <a:t>Autoencoder</a:t>
            </a:r>
            <a:r>
              <a:rPr lang="en-US" b="1"/>
              <a:t> </a:t>
            </a:r>
          </a:p>
        </p:txBody>
      </p:sp>
      <p:pic>
        <p:nvPicPr>
          <p:cNvPr id="12" name="Imagem 16" descr="A black dress on a mannequin&#10;&#10;AI-generated content may be incorrect.">
            <a:extLst>
              <a:ext uri="{FF2B5EF4-FFF2-40B4-BE49-F238E27FC236}">
                <a16:creationId xmlns:a16="http://schemas.microsoft.com/office/drawing/2014/main" id="{923C9FE2-3556-4658-B0E7-58CAE7B93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240" y="1853459"/>
            <a:ext cx="5562020" cy="16114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25DA57-5753-1F27-E999-90EE821E9D6A}"/>
              </a:ext>
            </a:extLst>
          </p:cNvPr>
          <p:cNvSpPr/>
          <p:nvPr/>
        </p:nvSpPr>
        <p:spPr>
          <a:xfrm>
            <a:off x="17195" y="463416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 It’s a vision transformer  model designed for open-world object detection and image retrieval, specifically the "google/owlvit-base-patch32" variant. The model extracts image features (embeddings) using a pretrained transformer architecture, and cosine similarity is then used to match test images to DAM reference images based on visual similarity.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0D39C-D2CF-83F8-A37F-2466AA982797}"/>
              </a:ext>
            </a:extLst>
          </p:cNvPr>
          <p:cNvSpPr/>
          <p:nvPr/>
        </p:nvSpPr>
        <p:spPr>
          <a:xfrm>
            <a:off x="255260" y="4262339"/>
            <a:ext cx="192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err="1"/>
              <a:t>OwlViT</a:t>
            </a:r>
            <a:r>
              <a:rPr lang="en-US" b="1"/>
              <a:t> (Owlv2)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BE82D0-F089-3E13-3A7F-93389381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531" y="4630537"/>
            <a:ext cx="1286698" cy="13539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6C45EC-9E2D-A999-C20F-E31E35AE5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2027" y="4685862"/>
            <a:ext cx="249958" cy="207282"/>
          </a:xfrm>
          <a:prstGeom prst="rect">
            <a:avLst/>
          </a:prstGeom>
        </p:spPr>
      </p:pic>
      <p:pic>
        <p:nvPicPr>
          <p:cNvPr id="22" name="Picture 21" descr="A pair of sunglasses with black lenses&#10;&#10;AI-generated content may be incorrect.">
            <a:extLst>
              <a:ext uri="{FF2B5EF4-FFF2-40B4-BE49-F238E27FC236}">
                <a16:creationId xmlns:a16="http://schemas.microsoft.com/office/drawing/2014/main" id="{7A5D9457-FCCD-8038-89E9-E5597867E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426" y="4113251"/>
            <a:ext cx="1345061" cy="1349831"/>
          </a:xfrm>
          <a:prstGeom prst="rect">
            <a:avLst/>
          </a:prstGeom>
        </p:spPr>
      </p:pic>
      <p:pic>
        <p:nvPicPr>
          <p:cNvPr id="24" name="Picture 23" descr="A grey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A5BFBDC2-7792-E26D-FA73-A7F74111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115326" cy="7742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8A98EE-4736-9B43-4F43-F71CDFEFF999}"/>
              </a:ext>
            </a:extLst>
          </p:cNvPr>
          <p:cNvSpPr txBox="1"/>
          <p:nvPr/>
        </p:nvSpPr>
        <p:spPr>
          <a:xfrm>
            <a:off x="0" y="25034"/>
            <a:ext cx="301752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Exploring other Models for Image retrieval (ANNEXE)</a:t>
            </a:r>
          </a:p>
        </p:txBody>
      </p:sp>
    </p:spTree>
    <p:extLst>
      <p:ext uri="{BB962C8B-B14F-4D97-AF65-F5344CB8AC3E}">
        <p14:creationId xmlns:p14="http://schemas.microsoft.com/office/powerpoint/2010/main" val="1667605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29881F7-3022-73FF-D7C6-3A6CA199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3" descr="A grey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30899F35-2A3C-5D91-A2B2-9E605110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15326" cy="774259"/>
          </a:xfrm>
          <a:prstGeom prst="rect">
            <a:avLst/>
          </a:prstGeom>
        </p:spPr>
      </p:pic>
      <p:sp>
        <p:nvSpPr>
          <p:cNvPr id="4" name="TextBox 25">
            <a:extLst>
              <a:ext uri="{FF2B5EF4-FFF2-40B4-BE49-F238E27FC236}">
                <a16:creationId xmlns:a16="http://schemas.microsoft.com/office/drawing/2014/main" id="{AF0FC5AA-A919-CECA-9CEA-0A6093AF3E32}"/>
              </a:ext>
            </a:extLst>
          </p:cNvPr>
          <p:cNvSpPr txBox="1"/>
          <p:nvPr/>
        </p:nvSpPr>
        <p:spPr>
          <a:xfrm>
            <a:off x="0" y="25034"/>
            <a:ext cx="30175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Augmentation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C83F178-878C-08F6-46B6-5F8CC23CA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37" y="688663"/>
            <a:ext cx="8594726" cy="566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93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/>
          <p:cNvSpPr/>
          <p:nvPr/>
        </p:nvSpPr>
        <p:spPr>
          <a:xfrm>
            <a:off x="2702560" y="2151501"/>
            <a:ext cx="3535680" cy="45646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Alternate Process 4"/>
          <p:cNvSpPr/>
          <p:nvPr/>
        </p:nvSpPr>
        <p:spPr>
          <a:xfrm>
            <a:off x="3093969" y="2616562"/>
            <a:ext cx="3723391" cy="44248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Alternate Process 5"/>
          <p:cNvSpPr/>
          <p:nvPr/>
        </p:nvSpPr>
        <p:spPr>
          <a:xfrm>
            <a:off x="4722322" y="3895723"/>
            <a:ext cx="3698266" cy="428513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82880" y="51811"/>
            <a:ext cx="265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57" y="3464934"/>
            <a:ext cx="3744737" cy="4755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263" y="3036421"/>
            <a:ext cx="3744737" cy="47552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616" y="4302300"/>
            <a:ext cx="3744737" cy="48162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70245" y="2176696"/>
            <a:ext cx="340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1- Dataset Analysis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25327" y="2633156"/>
            <a:ext cx="213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2- Overview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36207" y="3088382"/>
            <a:ext cx="131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3- Pipeline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95956" y="3504455"/>
            <a:ext cx="170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4- Models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55664" y="3954904"/>
            <a:ext cx="317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5- Evaluation and results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493631" y="4338677"/>
            <a:ext cx="24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6- Improvements</a:t>
            </a:r>
          </a:p>
        </p:txBody>
      </p:sp>
      <p:sp>
        <p:nvSpPr>
          <p:cNvPr id="41" name="Pentagon 40"/>
          <p:cNvSpPr/>
          <p:nvPr/>
        </p:nvSpPr>
        <p:spPr>
          <a:xfrm>
            <a:off x="0" y="0"/>
            <a:ext cx="3093969" cy="759697"/>
          </a:xfrm>
          <a:prstGeom prst="homePlat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5424" y="144144"/>
            <a:ext cx="2103120" cy="52322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98350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57920" y="6379884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15326" cy="774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646" y="0"/>
            <a:ext cx="302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            </a:t>
            </a: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3440" y="261610"/>
            <a:ext cx="2712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95751" y="1651000"/>
            <a:ext cx="3423920" cy="1778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7991" y="1925320"/>
            <a:ext cx="33731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Limited to one image per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Uniform Background: Mostly white backgrounds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5351" y="1259840"/>
            <a:ext cx="2204720" cy="39116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5351" y="1312446"/>
            <a:ext cx="255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DAM training Dataset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782" y="1648425"/>
            <a:ext cx="3438442" cy="179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889" y="1266530"/>
            <a:ext cx="2213040" cy="4023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35721" y="1308065"/>
            <a:ext cx="2372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Test image Dataset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8393" y="1943221"/>
            <a:ext cx="2996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Diverse backgrounds (different places, stores)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Real-world variability and complexity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5228710" y="3649274"/>
            <a:ext cx="741680" cy="950912"/>
          </a:xfrm>
          <a:prstGeom prst="downArrow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Alternate Process 16"/>
          <p:cNvSpPr/>
          <p:nvPr/>
        </p:nvSpPr>
        <p:spPr>
          <a:xfrm>
            <a:off x="2729350" y="4706719"/>
            <a:ext cx="6339840" cy="1513840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891910" y="4812447"/>
            <a:ext cx="42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One shot Learning Challenge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71590" y="5207000"/>
            <a:ext cx="619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/>
              <a:t>Definition: </a:t>
            </a:r>
            <a:r>
              <a:rPr lang="en-US" sz="1600"/>
              <a:t>Learning from just one example per class</a:t>
            </a:r>
          </a:p>
          <a:p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u="sng"/>
              <a:t>Approach: </a:t>
            </a:r>
            <a:r>
              <a:rPr lang="en-US" sz="1600"/>
              <a:t>Train a model to learn semantic representations of the images and compare them with similarity measures</a:t>
            </a:r>
          </a:p>
        </p:txBody>
      </p:sp>
      <p:pic>
        <p:nvPicPr>
          <p:cNvPr id="11" name="Image 10" descr="Une image contenant Accessoire de mode, talons hauts, sandale, intérieur&#10;&#10;Description générée automatiquement">
            <a:extLst>
              <a:ext uri="{FF2B5EF4-FFF2-40B4-BE49-F238E27FC236}">
                <a16:creationId xmlns:a16="http://schemas.microsoft.com/office/drawing/2014/main" id="{657E0D25-30E7-C64A-E467-1A87E48DE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21844" y="1917606"/>
            <a:ext cx="1680152" cy="1260114"/>
          </a:xfrm>
          <a:prstGeom prst="rect">
            <a:avLst/>
          </a:prstGeom>
        </p:spPr>
      </p:pic>
      <p:pic>
        <p:nvPicPr>
          <p:cNvPr id="21" name="Image 20" descr="Une image contenant habits, chaussures, chaussure, mode&#10;&#10;Description générée automatiquement">
            <a:extLst>
              <a:ext uri="{FF2B5EF4-FFF2-40B4-BE49-F238E27FC236}">
                <a16:creationId xmlns:a16="http://schemas.microsoft.com/office/drawing/2014/main" id="{823AC26F-0E49-B6E9-3EC5-664B76BBE4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49" y="1807216"/>
            <a:ext cx="1391461" cy="139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15326" cy="774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9160" y="312594"/>
            <a:ext cx="3003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920" y="-12981"/>
            <a:ext cx="161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46981337"/>
              </p:ext>
            </p:extLst>
          </p:nvPr>
        </p:nvGraphicFramePr>
        <p:xfrm>
          <a:off x="2032000" y="543426"/>
          <a:ext cx="8128000" cy="5995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4425966" y="2143760"/>
            <a:ext cx="52195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42560" y="1778000"/>
            <a:ext cx="17576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/>
              <a:t>Data Augmentation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4880" y="2101165"/>
            <a:ext cx="536494" cy="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91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15326" cy="7742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9903" y="156296"/>
            <a:ext cx="22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9405429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37280" y="3169921"/>
            <a:ext cx="2773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     </a:t>
            </a:r>
            <a:r>
              <a:rPr lang="en-US" sz="1600" b="1"/>
              <a:t>2-Cosine Similarity</a:t>
            </a:r>
          </a:p>
          <a:p>
            <a:endParaRPr lang="en-US" sz="1600"/>
          </a:p>
          <a:p>
            <a:r>
              <a:rPr lang="en-US" sz="1600"/>
              <a:t>Compute cosine similarity between each test image and DAM reference images.</a:t>
            </a:r>
          </a:p>
          <a:p>
            <a:endParaRPr lang="en-US" sz="1600"/>
          </a:p>
          <a:p>
            <a:r>
              <a:rPr lang="en-US" sz="1600"/>
              <a:t>Measures how visually close the test image is to the reference images from</a:t>
            </a:r>
          </a:p>
          <a:p>
            <a:r>
              <a:rPr lang="en-US" sz="1600"/>
              <a:t>      the DAM dataset.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05470" y="3171658"/>
            <a:ext cx="1757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3-Top-5 / Top-10 Matching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4059495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Higher-ranked matches have stronger feature similarities</a:t>
            </a:r>
          </a:p>
        </p:txBody>
      </p:sp>
    </p:spTree>
    <p:extLst>
      <p:ext uri="{BB962C8B-B14F-4D97-AF65-F5344CB8AC3E}">
        <p14:creationId xmlns:p14="http://schemas.microsoft.com/office/powerpoint/2010/main" val="4262107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2FC7A-50D1-C9A6-0449-F92741929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 descr="Une image contenant Accessoire de mode, sac à main, cadenas, accessoire&#10;&#10;Description générée automatiquement">
            <a:extLst>
              <a:ext uri="{FF2B5EF4-FFF2-40B4-BE49-F238E27FC236}">
                <a16:creationId xmlns:a16="http://schemas.microsoft.com/office/drawing/2014/main" id="{721D9364-2290-E3A6-5CDD-C2CDB249C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23" y="1336472"/>
            <a:ext cx="1593715" cy="1593715"/>
          </a:xfrm>
          <a:prstGeom prst="rect">
            <a:avLst/>
          </a:prstGeom>
        </p:spPr>
      </p:pic>
      <p:pic>
        <p:nvPicPr>
          <p:cNvPr id="21" name="Image 20" descr="Une image contenant Stylisme, Motif (stylisme), mode, rouge&#10;&#10;Description générée automatiquement">
            <a:extLst>
              <a:ext uri="{FF2B5EF4-FFF2-40B4-BE49-F238E27FC236}">
                <a16:creationId xmlns:a16="http://schemas.microsoft.com/office/drawing/2014/main" id="{31E0448A-BE0A-C542-F425-977BAFBFF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3" y="4236731"/>
            <a:ext cx="1235819" cy="12358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014BE2-025B-47DE-4987-8DBA0B5B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F02CC-8C9C-3719-3DF3-FF77F08E7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115326" cy="774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99583-0778-EA45-F4A6-E4B68E47CFB7}"/>
              </a:ext>
            </a:extLst>
          </p:cNvPr>
          <p:cNvSpPr txBox="1"/>
          <p:nvPr/>
        </p:nvSpPr>
        <p:spPr>
          <a:xfrm>
            <a:off x="429903" y="156296"/>
            <a:ext cx="22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</a:t>
            </a:r>
          </a:p>
        </p:txBody>
      </p:sp>
      <p:pic>
        <p:nvPicPr>
          <p:cNvPr id="10" name="Image 9" descr="Une image contenant rouge, Carmin, intérieur, sol&#10;&#10;Description générée automatiquement">
            <a:extLst>
              <a:ext uri="{FF2B5EF4-FFF2-40B4-BE49-F238E27FC236}">
                <a16:creationId xmlns:a16="http://schemas.microsoft.com/office/drawing/2014/main" id="{8DCA4A4F-3789-7AA0-6F7B-93400A430D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933" y="1515421"/>
            <a:ext cx="1647757" cy="1235818"/>
          </a:xfrm>
          <a:prstGeom prst="rect">
            <a:avLst/>
          </a:prstGeom>
        </p:spPr>
      </p:pic>
      <p:pic>
        <p:nvPicPr>
          <p:cNvPr id="13" name="Image 12" descr="Une image contenant texte, rose, papier, instrument de mesure rigide&#10;&#10;Description générée automatiquement">
            <a:extLst>
              <a:ext uri="{FF2B5EF4-FFF2-40B4-BE49-F238E27FC236}">
                <a16:creationId xmlns:a16="http://schemas.microsoft.com/office/drawing/2014/main" id="{780E5504-B1FD-3657-9D35-9312B6FFD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43" y="5001975"/>
            <a:ext cx="1235820" cy="1235820"/>
          </a:xfrm>
          <a:prstGeom prst="rect">
            <a:avLst/>
          </a:prstGeom>
        </p:spPr>
      </p:pic>
      <p:pic>
        <p:nvPicPr>
          <p:cNvPr id="15" name="Image 14" descr="Une image contenant soutien-gorge, brassière, Sous-vêtement, Haut de lingerie&#10;&#10;Description générée automatiquement">
            <a:extLst>
              <a:ext uri="{FF2B5EF4-FFF2-40B4-BE49-F238E27FC236}">
                <a16:creationId xmlns:a16="http://schemas.microsoft.com/office/drawing/2014/main" id="{02D3DB63-13FD-A66F-4C7E-C2CC9584D8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61" y="4930639"/>
            <a:ext cx="1219200" cy="1219200"/>
          </a:xfrm>
          <a:prstGeom prst="rect">
            <a:avLst/>
          </a:prstGeom>
        </p:spPr>
      </p:pic>
      <p:pic>
        <p:nvPicPr>
          <p:cNvPr id="17" name="Image 16" descr="Une image contenant motif, tissu, mode&#10;&#10;Description générée automatiquement">
            <a:extLst>
              <a:ext uri="{FF2B5EF4-FFF2-40B4-BE49-F238E27FC236}">
                <a16:creationId xmlns:a16="http://schemas.microsoft.com/office/drawing/2014/main" id="{10F1265A-CD17-3692-68B1-3982DFC9AC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62" y="4148776"/>
            <a:ext cx="1235819" cy="1235819"/>
          </a:xfrm>
          <a:prstGeom prst="rect">
            <a:avLst/>
          </a:prstGeom>
        </p:spPr>
      </p:pic>
      <p:pic>
        <p:nvPicPr>
          <p:cNvPr id="19" name="Image 18" descr="Une image contenant texte, motif, Motif, art&#10;&#10;Description générée automatiquement">
            <a:extLst>
              <a:ext uri="{FF2B5EF4-FFF2-40B4-BE49-F238E27FC236}">
                <a16:creationId xmlns:a16="http://schemas.microsoft.com/office/drawing/2014/main" id="{B5132042-97D3-C3B4-1A21-57C85BE803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4" y="4619353"/>
            <a:ext cx="1235819" cy="1235819"/>
          </a:xfrm>
          <a:prstGeom prst="rect">
            <a:avLst/>
          </a:prstGeom>
        </p:spPr>
      </p:pic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EB1EAD51-DA3D-B7D2-D40D-71095A4CA765}"/>
              </a:ext>
            </a:extLst>
          </p:cNvPr>
          <p:cNvSpPr/>
          <p:nvPr/>
        </p:nvSpPr>
        <p:spPr>
          <a:xfrm>
            <a:off x="1757931" y="1877870"/>
            <a:ext cx="1160367" cy="40772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2606D472-5832-EE00-8ABB-2A8462ECFBAC}"/>
              </a:ext>
            </a:extLst>
          </p:cNvPr>
          <p:cNvSpPr txBox="1"/>
          <p:nvPr/>
        </p:nvSpPr>
        <p:spPr>
          <a:xfrm>
            <a:off x="1741945" y="1950924"/>
            <a:ext cx="2031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Preprocessing</a:t>
            </a:r>
          </a:p>
        </p:txBody>
      </p:sp>
      <p:pic>
        <p:nvPicPr>
          <p:cNvPr id="1026" name="Picture 2" descr="Neural network - Free technology icons">
            <a:extLst>
              <a:ext uri="{FF2B5EF4-FFF2-40B4-BE49-F238E27FC236}">
                <a16:creationId xmlns:a16="http://schemas.microsoft.com/office/drawing/2014/main" id="{3DC3D671-77E1-1F3E-C490-81016A78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906" y="1321350"/>
            <a:ext cx="1520757" cy="152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3B432470-70AA-3991-7C93-A2F011ABE701}"/>
              </a:ext>
            </a:extLst>
          </p:cNvPr>
          <p:cNvSpPr/>
          <p:nvPr/>
        </p:nvSpPr>
        <p:spPr>
          <a:xfrm>
            <a:off x="4063021" y="1877868"/>
            <a:ext cx="966179" cy="40772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9" name="Picture 2" descr="Neural network - Free technology icons">
            <a:extLst>
              <a:ext uri="{FF2B5EF4-FFF2-40B4-BE49-F238E27FC236}">
                <a16:creationId xmlns:a16="http://schemas.microsoft.com/office/drawing/2014/main" id="{23537A9F-1A8B-EDAA-BAFE-6DBAE4134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53" y="4334415"/>
            <a:ext cx="1520757" cy="152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1C1C5378-B8AA-22A2-6A81-4E6BB697D422}"/>
              </a:ext>
            </a:extLst>
          </p:cNvPr>
          <p:cNvSpPr/>
          <p:nvPr/>
        </p:nvSpPr>
        <p:spPr>
          <a:xfrm>
            <a:off x="3106468" y="4890933"/>
            <a:ext cx="966179" cy="40772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2149C183-253B-9FA7-CA61-5C079A809F22}"/>
              </a:ext>
            </a:extLst>
          </p:cNvPr>
          <p:cNvSpPr/>
          <p:nvPr/>
        </p:nvSpPr>
        <p:spPr>
          <a:xfrm>
            <a:off x="6919711" y="1877866"/>
            <a:ext cx="966179" cy="40772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ECB76F4E-E971-9333-4798-D8EF45F50D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938" y="985782"/>
            <a:ext cx="186447" cy="2191889"/>
          </a:xfrm>
          <a:prstGeom prst="rect">
            <a:avLst/>
          </a:prstGeom>
        </p:spPr>
      </p:pic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881BF82C-1EA9-B4F2-9F2F-D3AF6C83C95C}"/>
              </a:ext>
            </a:extLst>
          </p:cNvPr>
          <p:cNvSpPr/>
          <p:nvPr/>
        </p:nvSpPr>
        <p:spPr>
          <a:xfrm>
            <a:off x="5893453" y="4890933"/>
            <a:ext cx="966179" cy="407723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38" name="Image 37" descr="Une image contenant Caractère coloré, Rectangle, carré, Parallèle&#10;&#10;Description générée automatiquement">
            <a:extLst>
              <a:ext uri="{FF2B5EF4-FFF2-40B4-BE49-F238E27FC236}">
                <a16:creationId xmlns:a16="http://schemas.microsoft.com/office/drawing/2014/main" id="{57C7069B-661A-BD00-2409-ABC0FAA49B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982" y="3953864"/>
            <a:ext cx="922218" cy="2195975"/>
          </a:xfrm>
          <a:prstGeom prst="rect">
            <a:avLst/>
          </a:prstGeom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E3503B69-BBDA-DD56-71EF-3751F86D864A}"/>
              </a:ext>
            </a:extLst>
          </p:cNvPr>
          <p:cNvSpPr txBox="1"/>
          <p:nvPr/>
        </p:nvSpPr>
        <p:spPr>
          <a:xfrm>
            <a:off x="4895602" y="1018253"/>
            <a:ext cx="203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Features extractor</a:t>
            </a: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FD719EBD-AA56-A8D4-8AE8-CDDB209D8229}"/>
              </a:ext>
            </a:extLst>
          </p:cNvPr>
          <p:cNvSpPr txBox="1"/>
          <p:nvPr/>
        </p:nvSpPr>
        <p:spPr>
          <a:xfrm>
            <a:off x="3940763" y="4005820"/>
            <a:ext cx="203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Features extractor</a:t>
            </a:r>
          </a:p>
        </p:txBody>
      </p:sp>
      <p:sp>
        <p:nvSpPr>
          <p:cNvPr id="41" name="Flèche : angle droit 40">
            <a:extLst>
              <a:ext uri="{FF2B5EF4-FFF2-40B4-BE49-F238E27FC236}">
                <a16:creationId xmlns:a16="http://schemas.microsoft.com/office/drawing/2014/main" id="{E3644102-ABBE-7436-8B62-A097431276E6}"/>
              </a:ext>
            </a:extLst>
          </p:cNvPr>
          <p:cNvSpPr/>
          <p:nvPr/>
        </p:nvSpPr>
        <p:spPr>
          <a:xfrm>
            <a:off x="8260503" y="3606331"/>
            <a:ext cx="1777107" cy="1665793"/>
          </a:xfrm>
          <a:prstGeom prst="bentUpArrow">
            <a:avLst>
              <a:gd name="adj1" fmla="val 13905"/>
              <a:gd name="adj2" fmla="val 17700"/>
              <a:gd name="adj3" fmla="val 23832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Flèche : angle droit 42">
            <a:extLst>
              <a:ext uri="{FF2B5EF4-FFF2-40B4-BE49-F238E27FC236}">
                <a16:creationId xmlns:a16="http://schemas.microsoft.com/office/drawing/2014/main" id="{A0760446-FC1B-6BC4-BE21-5C7A02ACE5E1}"/>
              </a:ext>
            </a:extLst>
          </p:cNvPr>
          <p:cNvSpPr/>
          <p:nvPr/>
        </p:nvSpPr>
        <p:spPr>
          <a:xfrm flipV="1">
            <a:off x="8733228" y="1950922"/>
            <a:ext cx="1182130" cy="778213"/>
          </a:xfrm>
          <a:prstGeom prst="bentUpArrow">
            <a:avLst>
              <a:gd name="adj1" fmla="val 18750"/>
              <a:gd name="adj2" fmla="val 25000"/>
              <a:gd name="adj3" fmla="val 25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E3226E9-1B55-A464-EB62-8B01D877B783}"/>
              </a:ext>
            </a:extLst>
          </p:cNvPr>
          <p:cNvSpPr/>
          <p:nvPr/>
        </p:nvSpPr>
        <p:spPr>
          <a:xfrm>
            <a:off x="9149056" y="2853990"/>
            <a:ext cx="1182130" cy="6598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b="1" err="1">
                <a:solidFill>
                  <a:schemeClr val="tx1"/>
                </a:solidFill>
              </a:rPr>
              <a:t>Cosine</a:t>
            </a:r>
            <a:r>
              <a:rPr lang="fr-BE" sz="1600" b="1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BE" sz="1600" b="1" err="1">
                <a:solidFill>
                  <a:schemeClr val="tx1"/>
                </a:solidFill>
              </a:rPr>
              <a:t>Similarity</a:t>
            </a:r>
            <a:endParaRPr lang="fr-BE" sz="1600" b="1">
              <a:solidFill>
                <a:schemeClr val="tx1"/>
              </a:solidFill>
            </a:endParaRPr>
          </a:p>
        </p:txBody>
      </p:sp>
      <p:pic>
        <p:nvPicPr>
          <p:cNvPr id="46" name="Image 45" descr="Une image contenant Rectangle, ligne, shoji, carré&#10;&#10;Description générée automatiquement">
            <a:extLst>
              <a:ext uri="{FF2B5EF4-FFF2-40B4-BE49-F238E27FC236}">
                <a16:creationId xmlns:a16="http://schemas.microsoft.com/office/drawing/2014/main" id="{6EBBC4CE-8AD6-D128-D3D9-78CA755A8D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463" y="2066705"/>
            <a:ext cx="920502" cy="2191889"/>
          </a:xfrm>
          <a:prstGeom prst="rect">
            <a:avLst/>
          </a:prstGeom>
        </p:spPr>
      </p:pic>
      <p:pic>
        <p:nvPicPr>
          <p:cNvPr id="48" name="Graphique 47" descr="Coche avec un remplissage uni">
            <a:extLst>
              <a:ext uri="{FF2B5EF4-FFF2-40B4-BE49-F238E27FC236}">
                <a16:creationId xmlns:a16="http://schemas.microsoft.com/office/drawing/2014/main" id="{BE06BCDD-FD16-2656-98C0-56D50E7EFF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73862" y="2970819"/>
            <a:ext cx="413703" cy="41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18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4A749-F1E5-D8CA-D6C4-DCCB9C422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890C6A-6246-A7BA-51C5-99F20C88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83B20-262F-5854-D9D2-8961A5D52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15326" cy="82912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35C4BFD-2226-51F8-08ED-002113BFECAC}"/>
              </a:ext>
            </a:extLst>
          </p:cNvPr>
          <p:cNvSpPr txBox="1"/>
          <p:nvPr/>
        </p:nvSpPr>
        <p:spPr>
          <a:xfrm>
            <a:off x="362399" y="1050587"/>
            <a:ext cx="6476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BE" sz="2000" u="sng"/>
              <a:t>Image </a:t>
            </a:r>
            <a:r>
              <a:rPr lang="fr-BE" sz="2000" u="sng" err="1"/>
              <a:t>Embedder</a:t>
            </a:r>
            <a:r>
              <a:rPr lang="fr-BE" sz="2000" u="sng"/>
              <a:t> </a:t>
            </a:r>
            <a:r>
              <a:rPr lang="fr-BE" sz="2000" u="sng" err="1"/>
              <a:t>using</a:t>
            </a:r>
            <a:r>
              <a:rPr lang="fr-BE" sz="2000" u="sng"/>
              <a:t> </a:t>
            </a:r>
            <a:r>
              <a:rPr lang="fr-BE" sz="2000" u="sng" err="1"/>
              <a:t>pretrained</a:t>
            </a:r>
            <a:r>
              <a:rPr lang="fr-BE" sz="2000" u="sng"/>
              <a:t> </a:t>
            </a:r>
            <a:r>
              <a:rPr lang="fr-BE" sz="2000" u="sng" err="1"/>
              <a:t>Resnet</a:t>
            </a:r>
            <a:r>
              <a:rPr lang="fr-BE" sz="2000" u="sng"/>
              <a:t> Backbones</a:t>
            </a:r>
          </a:p>
          <a:p>
            <a:endParaRPr lang="fr-BE" sz="2000" u="sng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BE" sz="1600"/>
              <a:t>Test the pipeline with a simple, </a:t>
            </a:r>
            <a:r>
              <a:rPr lang="fr-BE" sz="1600" err="1"/>
              <a:t>pretrained</a:t>
            </a:r>
            <a:r>
              <a:rPr lang="fr-BE" sz="1600"/>
              <a:t>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BE" sz="1600"/>
              <a:t>Use of Resnet50 </a:t>
            </a:r>
            <a:r>
              <a:rPr lang="fr-BE" sz="1600" err="1"/>
              <a:t>pretrained</a:t>
            </a:r>
            <a:r>
              <a:rPr lang="fr-BE" sz="1600"/>
              <a:t> on </a:t>
            </a:r>
            <a:r>
              <a:rPr lang="fr-BE" sz="1600" err="1"/>
              <a:t>ImageNet</a:t>
            </a:r>
            <a:r>
              <a:rPr lang="fr-BE" sz="1600"/>
              <a:t> with no </a:t>
            </a:r>
            <a:r>
              <a:rPr lang="fr-BE" sz="1600" err="1"/>
              <a:t>finetuning</a:t>
            </a:r>
            <a:endParaRPr lang="fr-BE" sz="160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7C55D38-B35F-F83C-56D1-D39F45F71C19}"/>
              </a:ext>
            </a:extLst>
          </p:cNvPr>
          <p:cNvSpPr/>
          <p:nvPr/>
        </p:nvSpPr>
        <p:spPr>
          <a:xfrm>
            <a:off x="1917970" y="2930135"/>
            <a:ext cx="8356060" cy="76362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>
                <a:solidFill>
                  <a:schemeClr val="tx1"/>
                </a:solidFill>
              </a:rPr>
              <a:t>Those embeddings are not optimized for classification of unseen classes, leading to not so great results</a:t>
            </a:r>
          </a:p>
        </p:txBody>
      </p:sp>
      <p:pic>
        <p:nvPicPr>
          <p:cNvPr id="3" name="Picture 2" descr="A close up of a purse&#10;&#10;AI-generated content may be incorrect.">
            <a:extLst>
              <a:ext uri="{FF2B5EF4-FFF2-40B4-BE49-F238E27FC236}">
                <a16:creationId xmlns:a16="http://schemas.microsoft.com/office/drawing/2014/main" id="{24B49E5B-0CA1-AB88-51C6-2419787C6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540" y="4124099"/>
            <a:ext cx="1656443" cy="1863423"/>
          </a:xfrm>
          <a:prstGeom prst="rect">
            <a:avLst/>
          </a:prstGeom>
        </p:spPr>
      </p:pic>
      <p:pic>
        <p:nvPicPr>
          <p:cNvPr id="4" name="Picture 3" descr="A tan purse with gold buckles&#10;&#10;AI-generated content may be incorrect.">
            <a:extLst>
              <a:ext uri="{FF2B5EF4-FFF2-40B4-BE49-F238E27FC236}">
                <a16:creationId xmlns:a16="http://schemas.microsoft.com/office/drawing/2014/main" id="{3218A0CD-64F4-9490-FF5F-9997C9570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238" y="4125762"/>
            <a:ext cx="1533525" cy="1533525"/>
          </a:xfrm>
          <a:prstGeom prst="rect">
            <a:avLst/>
          </a:prstGeom>
        </p:spPr>
      </p:pic>
      <p:pic>
        <p:nvPicPr>
          <p:cNvPr id="5" name="Picture 4" descr="A white and gold purse&#10;&#10;AI-generated content may be incorrect.">
            <a:extLst>
              <a:ext uri="{FF2B5EF4-FFF2-40B4-BE49-F238E27FC236}">
                <a16:creationId xmlns:a16="http://schemas.microsoft.com/office/drawing/2014/main" id="{559191E0-A75E-BE37-7D50-B51AA63C7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622" y="4123192"/>
            <a:ext cx="1476375" cy="1514475"/>
          </a:xfrm>
          <a:prstGeom prst="rect">
            <a:avLst/>
          </a:prstGeom>
        </p:spPr>
      </p:pic>
      <p:pic>
        <p:nvPicPr>
          <p:cNvPr id="6" name="Picture 5" descr="A close up of a bag&#10;&#10;AI-generated content may be incorrect.">
            <a:extLst>
              <a:ext uri="{FF2B5EF4-FFF2-40B4-BE49-F238E27FC236}">
                <a16:creationId xmlns:a16="http://schemas.microsoft.com/office/drawing/2014/main" id="{3B12F6C0-79C1-13D5-8BCD-A03A3EC0C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1898" y="4121376"/>
            <a:ext cx="1638300" cy="1590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AAAC7-43B6-A7BB-A144-194ABC064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4357" y="4887837"/>
            <a:ext cx="3905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1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3D71F-C67B-A82C-1F61-8ACEA24A2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9559AA-F60E-EC7E-C02C-D0100653ABC4}"/>
              </a:ext>
            </a:extLst>
          </p:cNvPr>
          <p:cNvSpPr/>
          <p:nvPr/>
        </p:nvSpPr>
        <p:spPr>
          <a:xfrm>
            <a:off x="6102486" y="1638182"/>
            <a:ext cx="5577190" cy="476655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2E5B01-4FDA-05C7-18F5-1071844E5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B8591-F388-81C1-2AD1-54116FC7A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15326" cy="82912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03BA868-2002-BBEC-3C52-4620DFB34525}"/>
              </a:ext>
            </a:extLst>
          </p:cNvPr>
          <p:cNvSpPr txBox="1"/>
          <p:nvPr/>
        </p:nvSpPr>
        <p:spPr>
          <a:xfrm>
            <a:off x="362399" y="1050587"/>
            <a:ext cx="6476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/>
              <a:t>2.   </a:t>
            </a:r>
            <a:r>
              <a:rPr lang="fr-BE" sz="2000" u="sng"/>
              <a:t>Finetuning ResNet with contrastive learning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41AC82A-E11C-D82E-5722-AAEC2D07F67E}"/>
              </a:ext>
            </a:extLst>
          </p:cNvPr>
          <p:cNvSpPr/>
          <p:nvPr/>
        </p:nvSpPr>
        <p:spPr>
          <a:xfrm>
            <a:off x="674883" y="1672155"/>
            <a:ext cx="4572000" cy="425198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050" name="Picture 2" descr="Un guide approfondi du Contrastive Learning (apprentissage contrastif) en  IA — Picsellia">
            <a:extLst>
              <a:ext uri="{FF2B5EF4-FFF2-40B4-BE49-F238E27FC236}">
                <a16:creationId xmlns:a16="http://schemas.microsoft.com/office/drawing/2014/main" id="{A9320F05-94A1-5423-FCE5-383E5995D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3" t="6623" r="15133" b="9744"/>
          <a:stretch/>
        </p:blipFill>
        <p:spPr bwMode="auto">
          <a:xfrm>
            <a:off x="1637921" y="3429000"/>
            <a:ext cx="2645924" cy="186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1A235D5-9B15-6522-9DFB-108C9274DFD6}"/>
              </a:ext>
            </a:extLst>
          </p:cNvPr>
          <p:cNvSpPr txBox="1"/>
          <p:nvPr/>
        </p:nvSpPr>
        <p:spPr>
          <a:xfrm>
            <a:off x="954547" y="1834166"/>
            <a:ext cx="3996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u="sng"/>
              <a:t>Contrastive learning:</a:t>
            </a:r>
            <a:r>
              <a:rPr lang="fr-BE" sz="1600"/>
              <a:t> Different images of a same object should have similar embeddings, while images of different objects should have disimilar embeddings.</a:t>
            </a:r>
            <a:endParaRPr lang="fr-BE" sz="1600" b="1" u="sng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EFC496F-AA9A-41CF-9F6F-3ECFCAA4D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077" y="2667361"/>
            <a:ext cx="1466051" cy="135409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E33C8F-F2C6-F62F-AACE-D4FA10EDE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898" y="2528676"/>
            <a:ext cx="1467395" cy="149278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9373FBC-DE85-B7D5-FEC8-141417722933}"/>
              </a:ext>
            </a:extLst>
          </p:cNvPr>
          <p:cNvSpPr txBox="1"/>
          <p:nvPr/>
        </p:nvSpPr>
        <p:spPr>
          <a:xfrm>
            <a:off x="6284068" y="1834166"/>
            <a:ext cx="5069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u="sng"/>
              <a:t>We compare original images with augmented ones: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882AED-F63B-4689-57EA-E1DD908237A4}"/>
              </a:ext>
            </a:extLst>
          </p:cNvPr>
          <p:cNvSpPr txBox="1"/>
          <p:nvPr/>
        </p:nvSpPr>
        <p:spPr>
          <a:xfrm>
            <a:off x="8439888" y="2911384"/>
            <a:ext cx="5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4800"/>
              <a:t>=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3E2B522-080C-4969-E487-7ABF3897C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077" y="4264086"/>
            <a:ext cx="1497913" cy="149278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704004B-76D6-39B3-FC64-055493FEFE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1154" y="4268583"/>
            <a:ext cx="1518881" cy="1492783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506499CA-3BCA-10DF-15D3-E64DA2257BD5}"/>
              </a:ext>
            </a:extLst>
          </p:cNvPr>
          <p:cNvSpPr txBox="1"/>
          <p:nvPr/>
        </p:nvSpPr>
        <p:spPr>
          <a:xfrm>
            <a:off x="8451109" y="4599477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4800" b="0" i="0">
                <a:effectLst/>
                <a:latin typeface="Google Sans"/>
              </a:rPr>
              <a:t>≠</a:t>
            </a:r>
            <a:endParaRPr lang="fr-BE" sz="4800"/>
          </a:p>
        </p:txBody>
      </p:sp>
    </p:spTree>
    <p:extLst>
      <p:ext uri="{BB962C8B-B14F-4D97-AF65-F5344CB8AC3E}">
        <p14:creationId xmlns:p14="http://schemas.microsoft.com/office/powerpoint/2010/main" val="381900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15326" cy="7742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6296"/>
            <a:ext cx="3001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Final approach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66587582"/>
              </p:ext>
            </p:extLst>
          </p:nvPr>
        </p:nvGraphicFramePr>
        <p:xfrm>
          <a:off x="3362960" y="11202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1064135" y="3177977"/>
            <a:ext cx="17764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/>
              <a:t>CLIP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28887" y="1787601"/>
            <a:ext cx="154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51120" y="2700923"/>
            <a:ext cx="594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CLIP's objective in our problem is to learn visual representations from product images  to enable accurate image retrieval. By leveraging zero-shot learning, it matches test images to the closest reference in the DAM dataset without requiring task-specific fine-tuning.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10991" y="3015397"/>
            <a:ext cx="1239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Objective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41250" y="4265433"/>
            <a:ext cx="1046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Dataset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13680" y="4205944"/>
            <a:ext cx="522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The model is trained on a massive dataset of 400 million image-text pairs using a self-supervised learning approach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5320" y="5581730"/>
            <a:ext cx="1416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Architecture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27600" y="5581730"/>
            <a:ext cx="4754880" cy="43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07560" y="5402243"/>
            <a:ext cx="6634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CLIP uses a </a:t>
            </a:r>
            <a:r>
              <a:rPr lang="en-US" sz="1400" err="1"/>
              <a:t>ViT</a:t>
            </a:r>
            <a:r>
              <a:rPr lang="en-US" sz="1400"/>
              <a:t>-based transformer to process images by dividing them into fixed-size patches. Its architecture includes multiple transformer layers, attention heads, and feed-forward networks, allowing it to learn rich visual representations for each image</a:t>
            </a:r>
          </a:p>
        </p:txBody>
      </p:sp>
    </p:spTree>
    <p:extLst>
      <p:ext uri="{BB962C8B-B14F-4D97-AF65-F5344CB8AC3E}">
        <p14:creationId xmlns:p14="http://schemas.microsoft.com/office/powerpoint/2010/main" val="3575994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ABBAB9AE273B4580C34FAB4BEA5291" ma:contentTypeVersion="4" ma:contentTypeDescription="Crée un document." ma:contentTypeScope="" ma:versionID="dd353f00bee0389320865255e989546f">
  <xsd:schema xmlns:xsd="http://www.w3.org/2001/XMLSchema" xmlns:xs="http://www.w3.org/2001/XMLSchema" xmlns:p="http://schemas.microsoft.com/office/2006/metadata/properties" xmlns:ns2="a36ad348-8902-4eeb-a083-0aac3bdd9e75" targetNamespace="http://schemas.microsoft.com/office/2006/metadata/properties" ma:root="true" ma:fieldsID="491ad2b0a0337b1565fbac70d16d1456" ns2:_="">
    <xsd:import namespace="a36ad348-8902-4eeb-a083-0aac3bdd9e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6ad348-8902-4eeb-a083-0aac3bdd9e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36F431-B108-43DE-B0CE-0FBA3E8F4925}">
  <ds:schemaRefs>
    <ds:schemaRef ds:uri="a36ad348-8902-4eeb-a083-0aac3bdd9e7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AE23B63-96E5-47C0-B789-EC7EE4E44380}">
  <ds:schemaRefs>
    <ds:schemaRef ds:uri="a36ad348-8902-4eeb-a083-0aac3bdd9e7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23B0FC0-26F0-4176-AE65-F057263A61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AI Challenge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Challenge </dc:title>
  <dc:creator/>
  <cp:revision>2</cp:revision>
  <dcterms:created xsi:type="dcterms:W3CDTF">2025-01-29T12:01:42Z</dcterms:created>
  <dcterms:modified xsi:type="dcterms:W3CDTF">2025-04-06T00:07:22Z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0x010100EDABBAB9AE273B4580C34FAB4BEA5291</vt:lpwstr>
  </property>
</Properties>
</file>